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730" r:id="rId2"/>
  </p:sldMasterIdLst>
  <p:notesMasterIdLst>
    <p:notesMasterId r:id="rId112"/>
  </p:notesMasterIdLst>
  <p:handoutMasterIdLst>
    <p:handoutMasterId r:id="rId113"/>
  </p:handoutMasterIdLst>
  <p:sldIdLst>
    <p:sldId id="256" r:id="rId3"/>
    <p:sldId id="275" r:id="rId4"/>
    <p:sldId id="333" r:id="rId5"/>
    <p:sldId id="370" r:id="rId6"/>
    <p:sldId id="334" r:id="rId7"/>
    <p:sldId id="509" r:id="rId8"/>
    <p:sldId id="272" r:id="rId9"/>
    <p:sldId id="388" r:id="rId10"/>
    <p:sldId id="341" r:id="rId11"/>
    <p:sldId id="459" r:id="rId12"/>
    <p:sldId id="351" r:id="rId13"/>
    <p:sldId id="353" r:id="rId14"/>
    <p:sldId id="386" r:id="rId15"/>
    <p:sldId id="515" r:id="rId16"/>
    <p:sldId id="458" r:id="rId17"/>
    <p:sldId id="450" r:id="rId18"/>
    <p:sldId id="451" r:id="rId19"/>
    <p:sldId id="473" r:id="rId20"/>
    <p:sldId id="268" r:id="rId21"/>
    <p:sldId id="270" r:id="rId22"/>
    <p:sldId id="271" r:id="rId23"/>
    <p:sldId id="460" r:id="rId24"/>
    <p:sldId id="457" r:id="rId25"/>
    <p:sldId id="410" r:id="rId26"/>
    <p:sldId id="383" r:id="rId27"/>
    <p:sldId id="384" r:id="rId28"/>
    <p:sldId id="415" r:id="rId29"/>
    <p:sldId id="465" r:id="rId30"/>
    <p:sldId id="385" r:id="rId31"/>
    <p:sldId id="411" r:id="rId32"/>
    <p:sldId id="501" r:id="rId33"/>
    <p:sldId id="412" r:id="rId34"/>
    <p:sldId id="416" r:id="rId35"/>
    <p:sldId id="503" r:id="rId36"/>
    <p:sldId id="417" r:id="rId37"/>
    <p:sldId id="409" r:id="rId38"/>
    <p:sldId id="418" r:id="rId39"/>
    <p:sldId id="420" r:id="rId40"/>
    <p:sldId id="419" r:id="rId41"/>
    <p:sldId id="421" r:id="rId42"/>
    <p:sldId id="422" r:id="rId43"/>
    <p:sldId id="423" r:id="rId44"/>
    <p:sldId id="494" r:id="rId45"/>
    <p:sldId id="523" r:id="rId46"/>
    <p:sldId id="513" r:id="rId47"/>
    <p:sldId id="437" r:id="rId48"/>
    <p:sldId id="438" r:id="rId49"/>
    <p:sldId id="439" r:id="rId50"/>
    <p:sldId id="440" r:id="rId51"/>
    <p:sldId id="496" r:id="rId52"/>
    <p:sldId id="467" r:id="rId53"/>
    <p:sldId id="500" r:id="rId54"/>
    <p:sldId id="434" r:id="rId55"/>
    <p:sldId id="466" r:id="rId56"/>
    <p:sldId id="448" r:id="rId57"/>
    <p:sldId id="519" r:id="rId58"/>
    <p:sldId id="517" r:id="rId59"/>
    <p:sldId id="520" r:id="rId60"/>
    <p:sldId id="470" r:id="rId61"/>
    <p:sldId id="469" r:id="rId62"/>
    <p:sldId id="485" r:id="rId63"/>
    <p:sldId id="512" r:id="rId64"/>
    <p:sldId id="472" r:id="rId65"/>
    <p:sldId id="508" r:id="rId66"/>
    <p:sldId id="269" r:id="rId67"/>
    <p:sldId id="524" r:id="rId68"/>
    <p:sldId id="425" r:id="rId69"/>
    <p:sldId id="533" r:id="rId70"/>
    <p:sldId id="538" r:id="rId71"/>
    <p:sldId id="539" r:id="rId72"/>
    <p:sldId id="535" r:id="rId73"/>
    <p:sldId id="540" r:id="rId74"/>
    <p:sldId id="537" r:id="rId75"/>
    <p:sldId id="536" r:id="rId76"/>
    <p:sldId id="427" r:id="rId77"/>
    <p:sldId id="549" r:id="rId78"/>
    <p:sldId id="342" r:id="rId79"/>
    <p:sldId id="307" r:id="rId80"/>
    <p:sldId id="426" r:id="rId81"/>
    <p:sldId id="276" r:id="rId82"/>
    <p:sldId id="257" r:id="rId83"/>
    <p:sldId id="287" r:id="rId84"/>
    <p:sldId id="289" r:id="rId85"/>
    <p:sldId id="550" r:id="rId86"/>
    <p:sldId id="354" r:id="rId87"/>
    <p:sldId id="355" r:id="rId88"/>
    <p:sldId id="283" r:id="rId89"/>
    <p:sldId id="284" r:id="rId90"/>
    <p:sldId id="511" r:id="rId91"/>
    <p:sldId id="335" r:id="rId92"/>
    <p:sldId id="474" r:id="rId93"/>
    <p:sldId id="489" r:id="rId94"/>
    <p:sldId id="547" r:id="rId95"/>
    <p:sldId id="542" r:id="rId96"/>
    <p:sldId id="543" r:id="rId97"/>
    <p:sldId id="544" r:id="rId98"/>
    <p:sldId id="546" r:id="rId99"/>
    <p:sldId id="545" r:id="rId100"/>
    <p:sldId id="490" r:id="rId101"/>
    <p:sldId id="491" r:id="rId102"/>
    <p:sldId id="531" r:id="rId103"/>
    <p:sldId id="541" r:id="rId104"/>
    <p:sldId id="380" r:id="rId105"/>
    <p:sldId id="532" r:id="rId106"/>
    <p:sldId id="475" r:id="rId107"/>
    <p:sldId id="471" r:id="rId108"/>
    <p:sldId id="468" r:id="rId109"/>
    <p:sldId id="446" r:id="rId110"/>
    <p:sldId id="447" r:id="rId111"/>
  </p:sldIdLst>
  <p:sldSz cx="9144000" cy="6858000" type="screen4x3"/>
  <p:notesSz cx="7315200" cy="9601200"/>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6" autoAdjust="0"/>
    <p:restoredTop sz="91528" autoAdjust="0"/>
  </p:normalViewPr>
  <p:slideViewPr>
    <p:cSldViewPr snapToGrid="0">
      <p:cViewPr varScale="1">
        <p:scale>
          <a:sx n="118" d="100"/>
          <a:sy n="118" d="100"/>
        </p:scale>
        <p:origin x="924" y="102"/>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 d="1"/>
        <a:sy n="1" d="1"/>
      </p:scale>
      <p:origin x="0" y="-419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4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4" Type="http://schemas.openxmlformats.org/officeDocument/2006/relationships/image" Target="../media/image9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image" Target="../media/image132.emf"/><Relationship Id="rId5" Type="http://schemas.openxmlformats.org/officeDocument/2006/relationships/image" Target="../media/image136.emf"/><Relationship Id="rId4" Type="http://schemas.openxmlformats.org/officeDocument/2006/relationships/image" Target="../media/image135.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image" Target="../media/image137.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5" Type="http://schemas.openxmlformats.org/officeDocument/2006/relationships/image" Target="../media/image159.wmf"/><Relationship Id="rId4" Type="http://schemas.openxmlformats.org/officeDocument/2006/relationships/image" Target="../media/image15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72.wmf"/><Relationship Id="rId13" Type="http://schemas.openxmlformats.org/officeDocument/2006/relationships/image" Target="../media/image177.wmf"/><Relationship Id="rId3" Type="http://schemas.openxmlformats.org/officeDocument/2006/relationships/image" Target="../media/image167.wmf"/><Relationship Id="rId7" Type="http://schemas.openxmlformats.org/officeDocument/2006/relationships/image" Target="../media/image171.wmf"/><Relationship Id="rId12" Type="http://schemas.openxmlformats.org/officeDocument/2006/relationships/image" Target="../media/image176.wmf"/><Relationship Id="rId2" Type="http://schemas.openxmlformats.org/officeDocument/2006/relationships/image" Target="../media/image166.wmf"/><Relationship Id="rId1" Type="http://schemas.openxmlformats.org/officeDocument/2006/relationships/image" Target="../media/image165.wmf"/><Relationship Id="rId6" Type="http://schemas.openxmlformats.org/officeDocument/2006/relationships/image" Target="../media/image170.wmf"/><Relationship Id="rId11" Type="http://schemas.openxmlformats.org/officeDocument/2006/relationships/image" Target="../media/image175.wmf"/><Relationship Id="rId5" Type="http://schemas.openxmlformats.org/officeDocument/2006/relationships/image" Target="../media/image169.wmf"/><Relationship Id="rId10" Type="http://schemas.openxmlformats.org/officeDocument/2006/relationships/image" Target="../media/image174.wmf"/><Relationship Id="rId4" Type="http://schemas.openxmlformats.org/officeDocument/2006/relationships/image" Target="../media/image168.wmf"/><Relationship Id="rId9" Type="http://schemas.openxmlformats.org/officeDocument/2006/relationships/image" Target="../media/image173.wmf"/><Relationship Id="rId14" Type="http://schemas.openxmlformats.org/officeDocument/2006/relationships/image" Target="../media/image178.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1.wmf"/><Relationship Id="rId5" Type="http://schemas.openxmlformats.org/officeDocument/2006/relationships/image" Target="../media/image183.wmf"/><Relationship Id="rId4" Type="http://schemas.openxmlformats.org/officeDocument/2006/relationships/image" Target="../media/image18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emf"/><Relationship Id="rId7" Type="http://schemas.openxmlformats.org/officeDocument/2006/relationships/image" Target="../media/image53.wmf"/><Relationship Id="rId12" Type="http://schemas.openxmlformats.org/officeDocument/2006/relationships/image" Target="../media/image58.wmf"/><Relationship Id="rId2" Type="http://schemas.openxmlformats.org/officeDocument/2006/relationships/image" Target="../media/image48.emf"/><Relationship Id="rId1" Type="http://schemas.openxmlformats.org/officeDocument/2006/relationships/image" Target="../media/image47.emf"/><Relationship Id="rId6" Type="http://schemas.openxmlformats.org/officeDocument/2006/relationships/image" Target="../media/image52.emf"/><Relationship Id="rId11" Type="http://schemas.openxmlformats.org/officeDocument/2006/relationships/image" Target="../media/image57.wmf"/><Relationship Id="rId5" Type="http://schemas.openxmlformats.org/officeDocument/2006/relationships/image" Target="../media/image51.emf"/><Relationship Id="rId10" Type="http://schemas.openxmlformats.org/officeDocument/2006/relationships/image" Target="../media/image56.wmf"/><Relationship Id="rId4" Type="http://schemas.openxmlformats.org/officeDocument/2006/relationships/image" Target="../media/image50.emf"/><Relationship Id="rId9"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6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emf"/><Relationship Id="rId4" Type="http://schemas.openxmlformats.org/officeDocument/2006/relationships/image" Target="../media/image6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smtClean="0"/>
              <a:t>CEE 4540: Sustainable Municipal Drinking Water Treatment</a:t>
            </a:r>
          </a:p>
          <a:p>
            <a:r>
              <a:rPr lang="en-US" dirty="0" smtClean="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12</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https://confluence.cornell.edu/download/attachments/90755680/FiME+CINARA.pdf</a:t>
            </a:r>
          </a:p>
          <a:p>
            <a:endParaRPr lang="en-US" dirty="0" smtClean="0"/>
          </a:p>
          <a:p>
            <a:r>
              <a:rPr lang="en-US" dirty="0" smtClean="0"/>
              <a:t>See section 4.3 for hint that the drainage system is the piece</a:t>
            </a:r>
            <a:r>
              <a:rPr lang="en-US" baseline="0" dirty="0" smtClean="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https://confluence.cornell.edu/download/attachments/90755680/FiME+CINARA.pdf Figure 9.1</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https://confluence.cornell.edu/download/attachments/90755680/FiME+CINARA.pdf</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19</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20</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21</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smtClean="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Based on table 5.7 of https://confluence.cornell.edu/download/attachments/90755680/FiME+CINARA.pdf</a:t>
            </a:r>
            <a:r>
              <a:rPr lang="en-US" baseline="0" dirty="0" smtClean="0"/>
              <a:t> </a:t>
            </a:r>
          </a:p>
          <a:p>
            <a:endParaRPr lang="en-US" baseline="0" dirty="0" smtClean="0"/>
          </a:p>
          <a:p>
            <a:r>
              <a:rPr lang="en-US" baseline="0" dirty="0" smtClean="0"/>
              <a:t>Note that areas don’t include controls, entrance tanks, walkways, etc.</a:t>
            </a:r>
          </a:p>
          <a:p>
            <a:r>
              <a:rPr lang="en-US" baseline="0" dirty="0" smtClean="0"/>
              <a:t>Flocculator is 2 m deep and residence time is about 500 s.</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smtClean="0"/>
              <a:t>The</a:t>
            </a:r>
            <a:r>
              <a:rPr lang="es-HN" baseline="0" dirty="0" smtClean="0"/>
              <a:t> 32 L/s </a:t>
            </a:r>
            <a:r>
              <a:rPr lang="es-HN" baseline="0" dirty="0" err="1" smtClean="0"/>
              <a:t>plant</a:t>
            </a:r>
            <a:r>
              <a:rPr lang="es-HN" baseline="0" dirty="0" smtClean="0"/>
              <a:t> at </a:t>
            </a:r>
            <a:r>
              <a:rPr lang="es-HN" dirty="0" smtClean="0"/>
              <a:t>San </a:t>
            </a:r>
            <a:r>
              <a:rPr lang="es-HN" dirty="0" err="1" smtClean="0"/>
              <a:t>Nicolas</a:t>
            </a:r>
            <a:r>
              <a:rPr lang="es-HN" dirty="0" smtClean="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100 kg, 67 kg, 44 kg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Sand fraction * height of sand is conserved!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smtClean="0"/>
              <a:t>Karmen</a:t>
            </a:r>
            <a:r>
              <a:rPr lang="en-US" baseline="0" dirty="0" smtClean="0"/>
              <a:t> </a:t>
            </a:r>
            <a:r>
              <a:rPr lang="en-US" baseline="0" dirty="0" err="1" smtClean="0"/>
              <a:t>Kozeny</a:t>
            </a:r>
            <a:r>
              <a:rPr lang="en-US" baseline="0" dirty="0" smtClean="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Page 8.10 in Water Quality</a:t>
            </a:r>
            <a:r>
              <a:rPr lang="en-US" baseline="0" dirty="0" smtClean="0"/>
              <a:t> and Treatment: A Handbook of Community Water Supplies. Fifth edition.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pressure drop times the filter area is equal to the buoyant weight of the sand grains.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D60 might not be conservative enough.</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seems a bit of a stretch</a:t>
            </a:r>
            <a:r>
              <a:rPr lang="en-US" baseline="0" dirty="0" smtClean="0"/>
              <a:t> because we are starting with pipe flow equations. It might be better to switch to sphere sedimentation equations.</a:t>
            </a:r>
          </a:p>
          <a:p>
            <a:endParaRPr lang="en-US" baseline="0" dirty="0" smtClean="0"/>
          </a:p>
          <a:p>
            <a:r>
              <a:rPr lang="en-US" baseline="0" dirty="0" err="1" smtClean="0"/>
              <a:t>Karmen</a:t>
            </a:r>
            <a:r>
              <a:rPr lang="en-US" baseline="0" dirty="0" smtClean="0"/>
              <a:t> </a:t>
            </a:r>
            <a:r>
              <a:rPr lang="en-US" baseline="0" dirty="0" err="1" smtClean="0"/>
              <a:t>Kozeny</a:t>
            </a:r>
            <a:r>
              <a:rPr lang="en-US" baseline="0" dirty="0" smtClean="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Page 8.10 in Water Quality</a:t>
            </a:r>
            <a:r>
              <a:rPr lang="en-US" baseline="0" dirty="0" smtClean="0"/>
              <a:t> and Treatment: A Handbook of Community Water Supplies. Fifth edition.</a:t>
            </a:r>
            <a:endParaRPr lang="en-US"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Sand</a:t>
            </a:r>
            <a:r>
              <a:rPr lang="en-US" baseline="0" dirty="0" smtClean="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smtClean="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Brainstorm ways to get those velocities to be similar!</a:t>
            </a:r>
          </a:p>
          <a:p>
            <a:r>
              <a:rPr lang="en-US" dirty="0" smtClean="0"/>
              <a:t>Decrease media density so it</a:t>
            </a:r>
            <a:r>
              <a:rPr lang="en-US" baseline="0" dirty="0" smtClean="0"/>
              <a:t> fluidizes at a lower velocity</a:t>
            </a:r>
          </a:p>
          <a:p>
            <a:r>
              <a:rPr lang="en-US" baseline="0" dirty="0" smtClean="0"/>
              <a:t>Decrease media diameter so it fluidizes at a lower velocity (but that will increase head loss during filtration mode too)</a:t>
            </a:r>
          </a:p>
          <a:p>
            <a:r>
              <a:rPr lang="en-US" baseline="0" dirty="0" smtClean="0"/>
              <a:t>Make a more compact filter. (filter in parallel, backwash </a:t>
            </a:r>
            <a:r>
              <a:rPr lang="en-US" baseline="0" smtClean="0"/>
              <a:t>in series!)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40</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Optimal</a:t>
            </a:r>
            <a:r>
              <a:rPr lang="en-US" baseline="0" dirty="0" smtClean="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 of backwash waste from Water Quality and Treatment:</a:t>
            </a:r>
            <a:r>
              <a:rPr lang="en-US" baseline="0" dirty="0" smtClean="0"/>
              <a:t> A Handbook of Community Water Supplies. 5</a:t>
            </a:r>
            <a:r>
              <a:rPr lang="en-US" baseline="30000" dirty="0" smtClean="0"/>
              <a:t>th</a:t>
            </a:r>
            <a:r>
              <a:rPr lang="en-US" baseline="0" dirty="0" smtClean="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smtClean="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Need to analyze the beginning of the siphon right after the air pressure is equalized with atmospheric pressure. It</a:t>
            </a:r>
            <a:r>
              <a:rPr lang="en-US" baseline="0" dirty="0" smtClean="0"/>
              <a:t> appears that we may need the height of water above the top of the siphon tube to equal the depth of submergence of the end of the siphon to initiate flow through the siphon</a:t>
            </a:r>
            <a:endParaRPr lang="en-US"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latin typeface="Arial" pitchFamily="34" charset="0"/>
                <a:ea typeface="+mn-ea"/>
                <a:cs typeface="+mn-cs"/>
                <a:hlinkClick r:id="rId3"/>
              </a:rPr>
              <a:t>Patent US2017263</a:t>
            </a:r>
            <a:r>
              <a:rPr lang="en-US" sz="1200" b="0" i="0" kern="1200" dirty="0" smtClean="0">
                <a:solidFill>
                  <a:schemeClr val="tx1"/>
                </a:solidFill>
                <a:latin typeface="Arial" pitchFamily="34" charset="0"/>
                <a:ea typeface="+mn-ea"/>
                <a:cs typeface="+mn-cs"/>
                <a:hlinkClick r:id="rId3"/>
              </a:rPr>
              <a:t> - FLUSHING APPARATUS - Google </a:t>
            </a:r>
            <a:r>
              <a:rPr lang="en-US" sz="1200" b="1" i="0" kern="1200" dirty="0" smtClean="0">
                <a:solidFill>
                  <a:schemeClr val="tx1"/>
                </a:solidFill>
                <a:latin typeface="Arial" pitchFamily="34" charset="0"/>
                <a:ea typeface="+mn-ea"/>
                <a:cs typeface="+mn-cs"/>
                <a:hlinkClick r:id="rId3"/>
              </a:rPr>
              <a:t>Patents</a:t>
            </a:r>
            <a:endParaRPr lang="en-US" sz="1200" b="0" i="0" kern="1200" dirty="0" smtClean="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Backwash</a:t>
            </a:r>
            <a:r>
              <a:rPr lang="en-US" baseline="0" dirty="0" smtClean="0"/>
              <a:t> water level must be high enough to not pull air into the filter and low enough to not flow into the other inlets.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Does gravity matter?</a:t>
            </a:r>
          </a:p>
          <a:p>
            <a:endParaRPr lang="en-US" dirty="0" smtClean="0"/>
          </a:p>
          <a:p>
            <a:r>
              <a:rPr lang="en-US" dirty="0" smtClean="0"/>
              <a:t>Apply the energy equation.</a:t>
            </a:r>
          </a:p>
          <a:p>
            <a:r>
              <a:rPr lang="en-US" dirty="0" smtClean="0"/>
              <a:t>What must be true</a:t>
            </a:r>
            <a:r>
              <a:rPr lang="en-US" baseline="0" dirty="0" smtClean="0"/>
              <a:t> about the head loss for each parallel path?</a:t>
            </a:r>
          </a:p>
          <a:p>
            <a:r>
              <a:rPr lang="en-US" baseline="0" dirty="0" smtClean="0"/>
              <a:t>What is the ratio of flows that the bottom inlet must be able to handle? If the head loss in the bottom inlet system is 10 cm during filtration, then what would it be during backwash?</a:t>
            </a:r>
          </a:p>
          <a:p>
            <a:r>
              <a:rPr lang="en-US" baseline="0" dirty="0" smtClean="0"/>
              <a:t>What does this say about the head loss in the inlet system during filtration?</a:t>
            </a:r>
          </a:p>
          <a:p>
            <a:r>
              <a:rPr lang="en-US" baseline="0" dirty="0" smtClean="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 manifold notes for justification</a:t>
            </a:r>
            <a:r>
              <a:rPr lang="en-US" baseline="0" dirty="0" smtClean="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doesn’t have every</a:t>
            </a:r>
            <a:r>
              <a:rPr lang="en-US" baseline="0" dirty="0" smtClean="0"/>
              <a:t> last detail included (such as head loss over the backwash weir, but it is close</a:t>
            </a:r>
            <a:r>
              <a:rPr lang="en-US" baseline="0" dirty="0" smtClean="0"/>
              <a:t>.</a:t>
            </a:r>
          </a:p>
          <a:p>
            <a:r>
              <a:rPr lang="en-US" baseline="0" dirty="0" smtClean="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smtClean="0"/>
              <a:t>If you have water in a muddy river and you can only use 2 processes for treatment prior to chlorination, which processes would you choose?</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65</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from Cornell</a:t>
            </a:r>
            <a:r>
              <a:rPr lang="en-US" baseline="0" dirty="0" smtClean="0"/>
              <a:t> University Water Filtration Plant. They were using alum at this time.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Lucinda Li, Theresa Chu, Jonathan Harris, </a:t>
            </a:r>
            <a:r>
              <a:rPr lang="en-US" dirty="0" err="1" smtClean="0"/>
              <a:t>Mythri</a:t>
            </a:r>
            <a:r>
              <a:rPr lang="en-US" dirty="0" smtClean="0"/>
              <a:t> </a:t>
            </a:r>
            <a:r>
              <a:rPr lang="en-US" dirty="0" err="1" smtClean="0"/>
              <a:t>Krishnamoorthysujatha</a:t>
            </a:r>
            <a:r>
              <a:rPr lang="en-US" dirty="0" smtClean="0"/>
              <a:t>, Rose </a:t>
            </a:r>
            <a:r>
              <a:rPr lang="en-US" dirty="0" err="1" smtClean="0"/>
              <a:t>Linehan</a:t>
            </a:r>
            <a:r>
              <a:rPr lang="en-US" dirty="0" smtClean="0"/>
              <a:t>, William H. </a:t>
            </a:r>
            <a:r>
              <a:rPr lang="en-US" dirty="0" err="1" smtClean="0"/>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Perhaps filter media size has also evolved</a:t>
            </a:r>
            <a:r>
              <a:rPr lang="en-US" baseline="0" dirty="0" smtClean="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77</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78</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need to update the  </a:t>
            </a:r>
            <a:r>
              <a:rPr lang="en-US" dirty="0" err="1" smtClean="0"/>
              <a:t>StaRS</a:t>
            </a:r>
            <a:r>
              <a:rPr lang="en-US" dirty="0" smtClean="0"/>
              <a:t> </a:t>
            </a:r>
            <a:r>
              <a:rPr lang="en-US" dirty="0" err="1" smtClean="0"/>
              <a:t>pC</a:t>
            </a:r>
            <a:r>
              <a:rPr lang="en-US" dirty="0" smtClean="0"/>
              <a:t>*</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81</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smtClean="0"/>
              <a:t>https://confluence.cornell.edu/download/attachments/90755680/FiME+CINARA.pdf</a:t>
            </a:r>
            <a:r>
              <a:rPr lang="en-US" baseline="0" dirty="0" smtClean="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83</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84</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85</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86</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87</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88</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90</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a:t>
            </a:r>
            <a:r>
              <a:rPr lang="en-US" dirty="0" smtClean="0"/>
              <a:t>be</a:t>
            </a:r>
          </a:p>
          <a:p>
            <a:r>
              <a:rPr lang="en-US" dirty="0" smtClean="0"/>
              <a:t>http://designserver.cee.cornell.edu/aguaclaracode/FiltrationModel.xmcden </a:t>
            </a:r>
            <a:r>
              <a:rPr lang="en-US" dirty="0"/>
              <a:t>flocculated or attachment is poor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91</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smtClean="0"/>
              <a:t>Gravity is </a:t>
            </a:r>
            <a:r>
              <a:rPr lang="en-US" dirty="0"/>
              <a:t>very </a:t>
            </a:r>
            <a:r>
              <a:rPr lang="en-US" dirty="0" smtClean="0"/>
              <a:t>important for these dense particles</a:t>
            </a:r>
          </a:p>
          <a:p>
            <a:r>
              <a:rPr lang="en-US" dirty="0" smtClean="0"/>
              <a:t>http://designserver.cee.cornell.edu/aguaclaracode/FiltrationModel.xmcd</a:t>
            </a: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http://designserver.cee.cornell.edu/aguaclaracode/FiltrationModel.xmcd</a:t>
            </a:r>
          </a:p>
          <a:p>
            <a:r>
              <a:rPr lang="en-US" dirty="0" smtClean="0"/>
              <a:t>I see this as a big mystery. If</a:t>
            </a:r>
            <a:r>
              <a:rPr lang="en-US" baseline="0" dirty="0" smtClean="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7</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See page 8.77 in Water Quality</a:t>
            </a:r>
            <a:r>
              <a:rPr lang="en-US" baseline="0" dirty="0" smtClean="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This is the default technology that has been widely touted as the best option for the global south. However failures and abandonment are common.</a:t>
            </a:r>
            <a:endParaRPr lang="en-US" dirty="0" smtClean="0"/>
          </a:p>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a:t>
            </a:r>
            <a:r>
              <a:rPr lang="en-US" dirty="0" err="1" smtClean="0"/>
              <a:t>Hsun</a:t>
            </a:r>
            <a:r>
              <a:rPr lang="en-US" dirty="0" smtClean="0"/>
              <a:t> Lin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103</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106</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head loss increases H1 increases. That means that some water</a:t>
            </a:r>
            <a:r>
              <a:rPr lang="en-US" baseline="0" dirty="0" smtClean="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107</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Part of a multiple stage filtration plant in San Pedro de </a:t>
            </a:r>
            <a:r>
              <a:rPr lang="en-US" dirty="0" err="1" smtClean="0"/>
              <a:t>Tutule</a:t>
            </a:r>
            <a:r>
              <a:rPr lang="en-US" dirty="0" smtClean="0"/>
              <a:t>,</a:t>
            </a:r>
            <a:r>
              <a:rPr lang="en-US" baseline="0" dirty="0" smtClean="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9</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11</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smtClean="0"/>
              <a:t>Click to edit Master title style</a:t>
            </a:r>
            <a:endParaRPr lang="en-US"/>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smtClean="0"/>
              <a:t>Click to edit Master subtitle style</a:t>
            </a:r>
            <a:endParaRPr lang="en-US"/>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smtClean="0"/>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endParaRPr lang="en-US" dirty="0" smtClean="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9.xml"/><Relationship Id="rId1" Type="http://schemas.openxmlformats.org/officeDocument/2006/relationships/vmlDrawing" Target="../drawings/vmlDrawing29.vml"/><Relationship Id="rId5" Type="http://schemas.openxmlformats.org/officeDocument/2006/relationships/image" Target="../media/image154.wmf"/><Relationship Id="rId4" Type="http://schemas.openxmlformats.org/officeDocument/2006/relationships/oleObject" Target="file:///C:\Users\mw24\Documents\AguaClara%20Code\FiltrationModel.xmcd\Selection%201035%202011%201443%202392" TargetMode="External"/></Relationships>
</file>

<file path=ppt/slides/_rels/slide101.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image" Target="../media/image159.wmf"/><Relationship Id="rId2" Type="http://schemas.openxmlformats.org/officeDocument/2006/relationships/slideLayout" Target="../slideLayouts/slideLayout19.xml"/><Relationship Id="rId1" Type="http://schemas.openxmlformats.org/officeDocument/2006/relationships/vmlDrawing" Target="../drawings/vmlDrawing30.vml"/><Relationship Id="rId6" Type="http://schemas.openxmlformats.org/officeDocument/2006/relationships/image" Target="../media/image156.wmf"/><Relationship Id="rId11" Type="http://schemas.openxmlformats.org/officeDocument/2006/relationships/oleObject" Target="../embeddings/oleObject79.bin"/><Relationship Id="rId5" Type="http://schemas.openxmlformats.org/officeDocument/2006/relationships/oleObject" Target="../embeddings/oleObject77.bin"/><Relationship Id="rId10" Type="http://schemas.openxmlformats.org/officeDocument/2006/relationships/image" Target="../media/image158.wmf"/><Relationship Id="rId4" Type="http://schemas.openxmlformats.org/officeDocument/2006/relationships/image" Target="../media/image155.wmf"/><Relationship Id="rId9" Type="http://schemas.openxmlformats.org/officeDocument/2006/relationships/oleObject" Target="file:///C:\Users\mw24\Google%20Drive\Mathcad%2015%20files\filtration%20particle%20size%20distribution.xmcd\Selection%2091%20843%20565%201200" TargetMode="External"/></Relationships>
</file>

<file path=ppt/slides/_rels/slide102.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15.xml"/><Relationship Id="rId1" Type="http://schemas.openxmlformats.org/officeDocument/2006/relationships/vmlDrawing" Target="../drawings/vmlDrawing31.vml"/><Relationship Id="rId6" Type="http://schemas.openxmlformats.org/officeDocument/2006/relationships/image" Target="../media/image161.wmf"/><Relationship Id="rId5" Type="http://schemas.openxmlformats.org/officeDocument/2006/relationships/oleObject" Target="../embeddings/oleObject81.bin"/><Relationship Id="rId4" Type="http://schemas.openxmlformats.org/officeDocument/2006/relationships/image" Target="../media/image160.w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15.xml"/><Relationship Id="rId1" Type="http://schemas.openxmlformats.org/officeDocument/2006/relationships/vmlDrawing" Target="../drawings/vmlDrawing32.vml"/><Relationship Id="rId6" Type="http://schemas.openxmlformats.org/officeDocument/2006/relationships/image" Target="../media/image164.wmf"/><Relationship Id="rId5" Type="http://schemas.openxmlformats.org/officeDocument/2006/relationships/oleObject" Target="../embeddings/oleObject84.bin"/><Relationship Id="rId4" Type="http://schemas.openxmlformats.org/officeDocument/2006/relationships/image" Target="../media/image163.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91.png"/><Relationship Id="rId4" Type="http://schemas.openxmlformats.org/officeDocument/2006/relationships/image" Target="../media/image31.png"/></Relationships>
</file>

<file path=ppt/slides/_rels/slide10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oleObject" Target="../embeddings/oleObject90.bin"/><Relationship Id="rId18" Type="http://schemas.openxmlformats.org/officeDocument/2006/relationships/image" Target="../media/image172.wmf"/><Relationship Id="rId26" Type="http://schemas.openxmlformats.org/officeDocument/2006/relationships/image" Target="../media/image176.wmf"/><Relationship Id="rId3" Type="http://schemas.openxmlformats.org/officeDocument/2006/relationships/oleObject" Target="../embeddings/oleObject85.bin"/><Relationship Id="rId21" Type="http://schemas.openxmlformats.org/officeDocument/2006/relationships/oleObject" Target="../embeddings/oleObject94.bin"/><Relationship Id="rId7" Type="http://schemas.openxmlformats.org/officeDocument/2006/relationships/oleObject" Target="../embeddings/oleObject87.bin"/><Relationship Id="rId12" Type="http://schemas.openxmlformats.org/officeDocument/2006/relationships/image" Target="../media/image169.wmf"/><Relationship Id="rId17" Type="http://schemas.openxmlformats.org/officeDocument/2006/relationships/oleObject" Target="../embeddings/oleObject92.bin"/><Relationship Id="rId25" Type="http://schemas.openxmlformats.org/officeDocument/2006/relationships/oleObject" Target="../embeddings/oleObject96.bin"/><Relationship Id="rId2" Type="http://schemas.openxmlformats.org/officeDocument/2006/relationships/slideLayout" Target="../slideLayouts/slideLayout15.xml"/><Relationship Id="rId16" Type="http://schemas.openxmlformats.org/officeDocument/2006/relationships/image" Target="../media/image171.wmf"/><Relationship Id="rId20" Type="http://schemas.openxmlformats.org/officeDocument/2006/relationships/image" Target="../media/image173.wmf"/><Relationship Id="rId29" Type="http://schemas.openxmlformats.org/officeDocument/2006/relationships/oleObject" Target="../embeddings/oleObject98.bin"/><Relationship Id="rId1" Type="http://schemas.openxmlformats.org/officeDocument/2006/relationships/vmlDrawing" Target="../drawings/vmlDrawing33.vml"/><Relationship Id="rId6" Type="http://schemas.openxmlformats.org/officeDocument/2006/relationships/image" Target="../media/image166.wmf"/><Relationship Id="rId11" Type="http://schemas.openxmlformats.org/officeDocument/2006/relationships/oleObject" Target="../embeddings/oleObject89.bin"/><Relationship Id="rId24" Type="http://schemas.openxmlformats.org/officeDocument/2006/relationships/image" Target="../media/image175.wmf"/><Relationship Id="rId5" Type="http://schemas.openxmlformats.org/officeDocument/2006/relationships/oleObject" Target="../embeddings/oleObject86.bin"/><Relationship Id="rId15" Type="http://schemas.openxmlformats.org/officeDocument/2006/relationships/oleObject" Target="../embeddings/oleObject91.bin"/><Relationship Id="rId23" Type="http://schemas.openxmlformats.org/officeDocument/2006/relationships/oleObject" Target="../embeddings/oleObject95.bin"/><Relationship Id="rId28" Type="http://schemas.openxmlformats.org/officeDocument/2006/relationships/image" Target="../media/image177.wmf"/><Relationship Id="rId10" Type="http://schemas.openxmlformats.org/officeDocument/2006/relationships/image" Target="../media/image168.wmf"/><Relationship Id="rId19" Type="http://schemas.openxmlformats.org/officeDocument/2006/relationships/oleObject" Target="../embeddings/oleObject93.bin"/><Relationship Id="rId31" Type="http://schemas.openxmlformats.org/officeDocument/2006/relationships/image" Target="../media/image179.emf"/><Relationship Id="rId4" Type="http://schemas.openxmlformats.org/officeDocument/2006/relationships/image" Target="../media/image165.wmf"/><Relationship Id="rId9" Type="http://schemas.openxmlformats.org/officeDocument/2006/relationships/oleObject" Target="../embeddings/oleObject88.bin"/><Relationship Id="rId14" Type="http://schemas.openxmlformats.org/officeDocument/2006/relationships/image" Target="../media/image170.wmf"/><Relationship Id="rId22" Type="http://schemas.openxmlformats.org/officeDocument/2006/relationships/image" Target="../media/image174.wmf"/><Relationship Id="rId27" Type="http://schemas.openxmlformats.org/officeDocument/2006/relationships/oleObject" Target="../embeddings/oleObject97.bin"/><Relationship Id="rId30" Type="http://schemas.openxmlformats.org/officeDocument/2006/relationships/image" Target="../media/image178.wmf"/></Relationships>
</file>

<file path=ppt/slides/_rels/slide109.x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image" Target="../media/image183.wmf"/><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oleObject" Target="../embeddings/oleObject103.bin"/><Relationship Id="rId2" Type="http://schemas.openxmlformats.org/officeDocument/2006/relationships/slideLayout" Target="../slideLayouts/slideLayout19.xml"/><Relationship Id="rId1" Type="http://schemas.openxmlformats.org/officeDocument/2006/relationships/vmlDrawing" Target="../drawings/vmlDrawing34.vml"/><Relationship Id="rId6" Type="http://schemas.openxmlformats.org/officeDocument/2006/relationships/image" Target="../media/image180.wmf"/><Relationship Id="rId11" Type="http://schemas.openxmlformats.org/officeDocument/2006/relationships/image" Target="../media/image179.emf"/><Relationship Id="rId5" Type="http://schemas.openxmlformats.org/officeDocument/2006/relationships/oleObject" Target="../embeddings/oleObject100.bin"/><Relationship Id="rId10" Type="http://schemas.openxmlformats.org/officeDocument/2006/relationships/image" Target="../media/image182.wmf"/><Relationship Id="rId4" Type="http://schemas.openxmlformats.org/officeDocument/2006/relationships/image" Target="../media/image171.wmf"/><Relationship Id="rId9" Type="http://schemas.openxmlformats.org/officeDocument/2006/relationships/oleObject" Target="../embeddings/oleObject102.bin"/></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hyperlink" Target="../Polls/FCM.pptx#-1,14,porewatervelocity"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hyperlink" Target="../Polls/Fi.pptx#-1,1,NetVelocity" TargetMode="External"/><Relationship Id="rId3" Type="http://schemas.openxmlformats.org/officeDocument/2006/relationships/image" Target="../media/image36.png"/><Relationship Id="rId7" Type="http://schemas.openxmlformats.org/officeDocument/2006/relationships/oleObject" Target="../embeddings/oleObject3.bin"/><Relationship Id="rId12" Type="http://schemas.openxmlformats.org/officeDocument/2006/relationships/image" Target="../media/image35.w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3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4.wmf"/><Relationship Id="rId4" Type="http://schemas.openxmlformats.org/officeDocument/2006/relationships/image" Target="../media/image8.png"/><Relationship Id="rId9" Type="http://schemas.openxmlformats.org/officeDocument/2006/relationships/oleObject" Target="../embeddings/oleObject4.bin"/><Relationship Id="rId1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image" Target="../media/image39.wmf"/></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9.xml"/><Relationship Id="rId7" Type="http://schemas.openxmlformats.org/officeDocument/2006/relationships/image" Target="../media/image41.wmf"/><Relationship Id="rId12" Type="http://schemas.openxmlformats.org/officeDocument/2006/relationships/image" Target="../media/image43.wmf"/><Relationship Id="rId2" Type="http://schemas.openxmlformats.org/officeDocument/2006/relationships/slideLayout" Target="../slideLayouts/slideLayout19.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oleObject" Target="../embeddings/oleObject10.bin"/><Relationship Id="rId5" Type="http://schemas.openxmlformats.org/officeDocument/2006/relationships/image" Target="../media/image40.wmf"/><Relationship Id="rId10" Type="http://schemas.openxmlformats.org/officeDocument/2006/relationships/image" Target="../media/image38.emf"/><Relationship Id="rId4" Type="http://schemas.openxmlformats.org/officeDocument/2006/relationships/oleObject" Target="../embeddings/oleObject7.bin"/><Relationship Id="rId9" Type="http://schemas.openxmlformats.org/officeDocument/2006/relationships/image" Target="../media/image42.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0.xml"/><Relationship Id="rId7" Type="http://schemas.openxmlformats.org/officeDocument/2006/relationships/image" Target="../media/image45.wmf"/><Relationship Id="rId2" Type="http://schemas.openxmlformats.org/officeDocument/2006/relationships/slideLayout" Target="../slideLayouts/slideLayout19.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44.wmf"/><Relationship Id="rId4" Type="http://schemas.openxmlformats.org/officeDocument/2006/relationships/oleObject" Target="../embeddings/oleObject11.bin"/><Relationship Id="rId9" Type="http://schemas.openxmlformats.org/officeDocument/2006/relationships/image" Target="../media/image46.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oleObject" Target="../embeddings/oleObject18.bin"/><Relationship Id="rId18" Type="http://schemas.openxmlformats.org/officeDocument/2006/relationships/image" Target="../media/image53.wmf"/><Relationship Id="rId26" Type="http://schemas.openxmlformats.org/officeDocument/2006/relationships/image" Target="../media/image38.emf"/><Relationship Id="rId3" Type="http://schemas.openxmlformats.org/officeDocument/2006/relationships/notesSlide" Target="../notesSlides/notesSlide21.xml"/><Relationship Id="rId21" Type="http://schemas.openxmlformats.org/officeDocument/2006/relationships/image" Target="../media/image54.wmf"/><Relationship Id="rId7" Type="http://schemas.openxmlformats.org/officeDocument/2006/relationships/image" Target="../media/image48.emf"/><Relationship Id="rId12" Type="http://schemas.openxmlformats.org/officeDocument/2006/relationships/image" Target="../media/image50.emf"/><Relationship Id="rId17" Type="http://schemas.openxmlformats.org/officeDocument/2006/relationships/oleObject" Target="../embeddings/oleObject20.bin"/><Relationship Id="rId25" Type="http://schemas.openxmlformats.org/officeDocument/2006/relationships/image" Target="../media/image56.wmf"/><Relationship Id="rId2" Type="http://schemas.openxmlformats.org/officeDocument/2006/relationships/slideLayout" Target="../slideLayouts/slideLayout19.xml"/><Relationship Id="rId16" Type="http://schemas.openxmlformats.org/officeDocument/2006/relationships/image" Target="../media/image52.emf"/><Relationship Id="rId20" Type="http://schemas.openxmlformats.org/officeDocument/2006/relationships/oleObject" Target="../embeddings/oleObject21.bin"/><Relationship Id="rId29" Type="http://schemas.openxmlformats.org/officeDocument/2006/relationships/oleObject" Target="../embeddings/oleObject25.bin"/><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oleObject" Target="../embeddings/oleObject17.bin"/><Relationship Id="rId24" Type="http://schemas.openxmlformats.org/officeDocument/2006/relationships/oleObject" Target="../embeddings/oleObject23.bin"/><Relationship Id="rId5" Type="http://schemas.openxmlformats.org/officeDocument/2006/relationships/image" Target="../media/image47.emf"/><Relationship Id="rId15" Type="http://schemas.openxmlformats.org/officeDocument/2006/relationships/oleObject" Target="../embeddings/oleObject19.bin"/><Relationship Id="rId23" Type="http://schemas.openxmlformats.org/officeDocument/2006/relationships/image" Target="../media/image55.wmf"/><Relationship Id="rId28" Type="http://schemas.openxmlformats.org/officeDocument/2006/relationships/image" Target="../media/image57.wmf"/><Relationship Id="rId10" Type="http://schemas.openxmlformats.org/officeDocument/2006/relationships/image" Target="../media/image59.jpeg"/><Relationship Id="rId19" Type="http://schemas.openxmlformats.org/officeDocument/2006/relationships/image" Target="../media/image62.png"/><Relationship Id="rId4" Type="http://schemas.openxmlformats.org/officeDocument/2006/relationships/oleObject" Target="../embeddings/oleObject14.bin"/><Relationship Id="rId9" Type="http://schemas.openxmlformats.org/officeDocument/2006/relationships/image" Target="../media/image49.emf"/><Relationship Id="rId14" Type="http://schemas.openxmlformats.org/officeDocument/2006/relationships/image" Target="../media/image51.emf"/><Relationship Id="rId22" Type="http://schemas.openxmlformats.org/officeDocument/2006/relationships/oleObject" Target="../embeddings/oleObject22.bin"/><Relationship Id="rId27" Type="http://schemas.openxmlformats.org/officeDocument/2006/relationships/oleObject" Target="../embeddings/oleObject24.bin"/><Relationship Id="rId30" Type="http://schemas.openxmlformats.org/officeDocument/2006/relationships/image" Target="../media/image58.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22.xml"/><Relationship Id="rId7" Type="http://schemas.openxmlformats.org/officeDocument/2006/relationships/image" Target="../media/image61.wmf"/><Relationship Id="rId12" Type="http://schemas.openxmlformats.org/officeDocument/2006/relationships/image" Target="../media/image38.emf"/><Relationship Id="rId2" Type="http://schemas.openxmlformats.org/officeDocument/2006/relationships/slideLayout" Target="../slideLayouts/slideLayout19.xml"/><Relationship Id="rId1" Type="http://schemas.openxmlformats.org/officeDocument/2006/relationships/vmlDrawing" Target="../drawings/vmlDrawing7.vml"/><Relationship Id="rId6" Type="http://schemas.openxmlformats.org/officeDocument/2006/relationships/oleObject" Target="../embeddings/oleObject27.bin"/><Relationship Id="rId11" Type="http://schemas.openxmlformats.org/officeDocument/2006/relationships/image" Target="../media/image63.wmf"/><Relationship Id="rId5" Type="http://schemas.openxmlformats.org/officeDocument/2006/relationships/image" Target="../media/image60.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62.wmf"/></Relationships>
</file>

<file path=ppt/slides/_rels/slide33.xml.rels><?xml version="1.0" encoding="UTF-8" standalone="yes"?>
<Relationships xmlns="http://schemas.openxmlformats.org/package/2006/relationships"><Relationship Id="rId8" Type="http://schemas.openxmlformats.org/officeDocument/2006/relationships/oleObject" Target="file:///C:\Users\mw24\Documents\Mathcad\Filter%20Backwash%20Hydraulics.xmcd\Selection%2035%201275%20384%201528" TargetMode="External"/><Relationship Id="rId3" Type="http://schemas.openxmlformats.org/officeDocument/2006/relationships/notesSlide" Target="../notesSlides/notesSlide23.xml"/><Relationship Id="rId7" Type="http://schemas.openxmlformats.org/officeDocument/2006/relationships/image" Target="../media/image65.wmf"/><Relationship Id="rId12" Type="http://schemas.openxmlformats.org/officeDocument/2006/relationships/image" Target="../media/image67.wmf"/><Relationship Id="rId2" Type="http://schemas.openxmlformats.org/officeDocument/2006/relationships/slideLayout" Target="../slideLayouts/slideLayout19.xml"/><Relationship Id="rId1" Type="http://schemas.openxmlformats.org/officeDocument/2006/relationships/vmlDrawing" Target="../drawings/vmlDrawing8.vml"/><Relationship Id="rId6" Type="http://schemas.openxmlformats.org/officeDocument/2006/relationships/oleObject" Target="../embeddings/oleObject31.bin"/><Relationship Id="rId11" Type="http://schemas.openxmlformats.org/officeDocument/2006/relationships/oleObject" Target="../embeddings/oleObject32.bin"/><Relationship Id="rId5" Type="http://schemas.openxmlformats.org/officeDocument/2006/relationships/image" Target="../media/image64.emf"/><Relationship Id="rId10" Type="http://schemas.openxmlformats.org/officeDocument/2006/relationships/image" Target="../media/image38.emf"/><Relationship Id="rId4" Type="http://schemas.openxmlformats.org/officeDocument/2006/relationships/oleObject" Target="../embeddings/oleObject30.bin"/><Relationship Id="rId9" Type="http://schemas.openxmlformats.org/officeDocument/2006/relationships/image" Target="../media/image66.w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vmlDrawing" Target="../drawings/vmlDrawing9.vml"/><Relationship Id="rId5" Type="http://schemas.openxmlformats.org/officeDocument/2006/relationships/image" Target="../media/image68.wmf"/><Relationship Id="rId4" Type="http://schemas.openxmlformats.org/officeDocument/2006/relationships/oleObject" Target="../embeddings/oleObject33.bin"/></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5.xml"/><Relationship Id="rId5" Type="http://schemas.openxmlformats.org/officeDocument/2006/relationships/image" Target="../media/image38.emf"/><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oleObject" Target="../embeddings/oleObject36.bin"/><Relationship Id="rId3" Type="http://schemas.openxmlformats.org/officeDocument/2006/relationships/video" Target="../media/media2.wmv"/><Relationship Id="rId7" Type="http://schemas.openxmlformats.org/officeDocument/2006/relationships/hyperlink" Target="https://confluence.cornell.edu/display/AGUACLARA/Santa+Rosa+de+Copan" TargetMode="External"/><Relationship Id="rId12" Type="http://schemas.openxmlformats.org/officeDocument/2006/relationships/image" Target="../media/image73.wmf"/><Relationship Id="rId2" Type="http://schemas.microsoft.com/office/2007/relationships/media" Target="../media/media2.wmv"/><Relationship Id="rId1" Type="http://schemas.openxmlformats.org/officeDocument/2006/relationships/vmlDrawing" Target="../drawings/vmlDrawing10.vml"/><Relationship Id="rId6" Type="http://schemas.openxmlformats.org/officeDocument/2006/relationships/image" Target="../media/image76.png"/><Relationship Id="rId11" Type="http://schemas.openxmlformats.org/officeDocument/2006/relationships/oleObject" Target="../embeddings/oleObject35.bin"/><Relationship Id="rId5" Type="http://schemas.openxmlformats.org/officeDocument/2006/relationships/image" Target="../media/image75.png"/><Relationship Id="rId15" Type="http://schemas.openxmlformats.org/officeDocument/2006/relationships/image" Target="../media/image77.png"/><Relationship Id="rId10" Type="http://schemas.openxmlformats.org/officeDocument/2006/relationships/image" Target="../media/image72.wmf"/><Relationship Id="rId4" Type="http://schemas.openxmlformats.org/officeDocument/2006/relationships/slideLayout" Target="../slideLayouts/slideLayout19.xml"/><Relationship Id="rId9" Type="http://schemas.openxmlformats.org/officeDocument/2006/relationships/oleObject" Target="../embeddings/oleObject34.bin"/><Relationship Id="rId14" Type="http://schemas.openxmlformats.org/officeDocument/2006/relationships/image" Target="../media/image74.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5.xml"/><Relationship Id="rId1" Type="http://schemas.openxmlformats.org/officeDocument/2006/relationships/vmlDrawing" Target="../drawings/vmlDrawing11.vml"/><Relationship Id="rId4" Type="http://schemas.openxmlformats.org/officeDocument/2006/relationships/image" Target="../media/image78.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image" Target="../media/image79.wmf"/><Relationship Id="rId5" Type="http://schemas.openxmlformats.org/officeDocument/2006/relationships/oleObject" Target="../embeddings/oleObject38.bin"/><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vmlDrawing" Target="../drawings/vmlDrawing13.vml"/><Relationship Id="rId5" Type="http://schemas.openxmlformats.org/officeDocument/2006/relationships/image" Target="../media/image80.wmf"/><Relationship Id="rId4" Type="http://schemas.openxmlformats.org/officeDocument/2006/relationships/oleObject" Target="../embeddings/oleObject39.bin"/></Relationships>
</file>

<file path=ppt/slides/_rels/slide41.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notesSlide" Target="../notesSlides/notesSlide27.xml"/><Relationship Id="rId7" Type="http://schemas.openxmlformats.org/officeDocument/2006/relationships/oleObject" Target="../embeddings/oleObject41.bin"/><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image" Target="../media/image72.wmf"/><Relationship Id="rId5" Type="http://schemas.openxmlformats.org/officeDocument/2006/relationships/oleObject" Target="../embeddings/oleObject40.bin"/><Relationship Id="rId10" Type="http://schemas.openxmlformats.org/officeDocument/2006/relationships/image" Target="../media/image74.wmf"/><Relationship Id="rId4" Type="http://schemas.openxmlformats.org/officeDocument/2006/relationships/image" Target="../media/image59.jpeg"/><Relationship Id="rId9" Type="http://schemas.openxmlformats.org/officeDocument/2006/relationships/oleObject" Target="../embeddings/oleObject42.bin"/></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5.xml"/><Relationship Id="rId4" Type="http://schemas.openxmlformats.org/officeDocument/2006/relationships/image" Target="../media/image84.jpeg"/></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6.png"/><Relationship Id="rId5" Type="http://schemas.openxmlformats.org/officeDocument/2006/relationships/image" Target="../media/image59.jpeg"/><Relationship Id="rId4"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vmlDrawing" Target="../drawings/vmlDrawing15.vml"/><Relationship Id="rId6" Type="http://schemas.openxmlformats.org/officeDocument/2006/relationships/image" Target="../media/image88.wmf"/><Relationship Id="rId5" Type="http://schemas.openxmlformats.org/officeDocument/2006/relationships/oleObject" Target="../embeddings/oleObject43.bin"/><Relationship Id="rId4" Type="http://schemas.openxmlformats.org/officeDocument/2006/relationships/image" Target="../media/image59.jpeg"/></Relationships>
</file>

<file path=ppt/slides/_rels/slide52.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15.xml"/><Relationship Id="rId1" Type="http://schemas.openxmlformats.org/officeDocument/2006/relationships/vmlDrawing" Target="../drawings/vmlDrawing16.vml"/><Relationship Id="rId6" Type="http://schemas.openxmlformats.org/officeDocument/2006/relationships/image" Target="../media/image89.wmf"/><Relationship Id="rId5" Type="http://schemas.openxmlformats.org/officeDocument/2006/relationships/oleObject" Target="../embeddings/oleObject45.bin"/><Relationship Id="rId4" Type="http://schemas.openxmlformats.org/officeDocument/2006/relationships/image" Target="../media/image40.wmf"/></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51.bin"/><Relationship Id="rId3" Type="http://schemas.openxmlformats.org/officeDocument/2006/relationships/notesSlide" Target="../notesSlides/notesSlide39.xml"/><Relationship Id="rId7" Type="http://schemas.openxmlformats.org/officeDocument/2006/relationships/oleObject" Target="../embeddings/oleObject48.bin"/><Relationship Id="rId12" Type="http://schemas.openxmlformats.org/officeDocument/2006/relationships/image" Target="../media/image97.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94.wmf"/><Relationship Id="rId11" Type="http://schemas.openxmlformats.org/officeDocument/2006/relationships/oleObject" Target="../embeddings/oleObject50.bin"/><Relationship Id="rId5" Type="http://schemas.openxmlformats.org/officeDocument/2006/relationships/oleObject" Target="../embeddings/oleObject47.bin"/><Relationship Id="rId10" Type="http://schemas.openxmlformats.org/officeDocument/2006/relationships/image" Target="../media/image96.wmf"/><Relationship Id="rId4" Type="http://schemas.openxmlformats.org/officeDocument/2006/relationships/image" Target="../media/image59.jpeg"/><Relationship Id="rId9" Type="http://schemas.openxmlformats.org/officeDocument/2006/relationships/oleObject" Target="../embeddings/oleObject49.bin"/></Relationships>
</file>

<file path=ppt/slides/_rels/slide6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02.jpe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4.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oleObject" Target="../embeddings/oleObject1.bin"/><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vmlDrawing" Target="../drawings/vmlDrawing18.vml"/><Relationship Id="rId5" Type="http://schemas.openxmlformats.org/officeDocument/2006/relationships/image" Target="../media/image109.emf"/><Relationship Id="rId4" Type="http://schemas.openxmlformats.org/officeDocument/2006/relationships/oleObject" Target="../embeddings/oleObject52.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111.emf"/><Relationship Id="rId2" Type="http://schemas.openxmlformats.org/officeDocument/2006/relationships/slideLayout" Target="../slideLayouts/slideLayout15.xml"/><Relationship Id="rId1" Type="http://schemas.openxmlformats.org/officeDocument/2006/relationships/vmlDrawing" Target="../drawings/vmlDrawing19.vml"/><Relationship Id="rId6" Type="http://schemas.openxmlformats.org/officeDocument/2006/relationships/oleObject" Target="../embeddings/oleObject54.bin"/><Relationship Id="rId5" Type="http://schemas.openxmlformats.org/officeDocument/2006/relationships/image" Target="../media/image110.emf"/><Relationship Id="rId4" Type="http://schemas.openxmlformats.org/officeDocument/2006/relationships/oleObject" Target="../embeddings/oleObject53.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113.wmf"/><Relationship Id="rId2" Type="http://schemas.openxmlformats.org/officeDocument/2006/relationships/slideLayout" Target="../slideLayouts/slideLayout15.xml"/><Relationship Id="rId1" Type="http://schemas.openxmlformats.org/officeDocument/2006/relationships/vmlDrawing" Target="../drawings/vmlDrawing20.vml"/><Relationship Id="rId6" Type="http://schemas.openxmlformats.org/officeDocument/2006/relationships/oleObject" Target="../embeddings/oleObject56.bin"/><Relationship Id="rId5" Type="http://schemas.openxmlformats.org/officeDocument/2006/relationships/image" Target="../media/image112.wmf"/><Relationship Id="rId4" Type="http://schemas.openxmlformats.org/officeDocument/2006/relationships/oleObject" Target="../embeddings/oleObject55.bin"/></Relationships>
</file>

<file path=ppt/slides/_rels/slide8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5.xml"/><Relationship Id="rId18" Type="http://schemas.openxmlformats.org/officeDocument/2006/relationships/image" Target="../media/image117.png"/><Relationship Id="rId26" Type="http://schemas.openxmlformats.org/officeDocument/2006/relationships/image" Target="../media/image125.png"/><Relationship Id="rId3" Type="http://schemas.openxmlformats.org/officeDocument/2006/relationships/tags" Target="../tags/tag3.xml"/><Relationship Id="rId21" Type="http://schemas.openxmlformats.org/officeDocument/2006/relationships/image" Target="../media/image120.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16.png"/><Relationship Id="rId25" Type="http://schemas.openxmlformats.org/officeDocument/2006/relationships/image" Target="../media/image124.png"/><Relationship Id="rId2" Type="http://schemas.openxmlformats.org/officeDocument/2006/relationships/tags" Target="../tags/tag2.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23.png"/><Relationship Id="rId5" Type="http://schemas.openxmlformats.org/officeDocument/2006/relationships/tags" Target="../tags/tag5.xml"/><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tags" Target="../tags/tag10.xml"/><Relationship Id="rId19" Type="http://schemas.openxmlformats.org/officeDocument/2006/relationships/image" Target="../media/image11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51.xml"/><Relationship Id="rId22" Type="http://schemas.openxmlformats.org/officeDocument/2006/relationships/image" Target="../media/image121.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129.emf"/><Relationship Id="rId18" Type="http://schemas.openxmlformats.org/officeDocument/2006/relationships/image" Target="../media/image116.png"/><Relationship Id="rId3" Type="http://schemas.openxmlformats.org/officeDocument/2006/relationships/tags" Target="../tags/tag14.xml"/><Relationship Id="rId7" Type="http://schemas.openxmlformats.org/officeDocument/2006/relationships/image" Target="../media/image126.emf"/><Relationship Id="rId12" Type="http://schemas.openxmlformats.org/officeDocument/2006/relationships/oleObject" Target="../embeddings/oleObject60.bin"/><Relationship Id="rId17" Type="http://schemas.openxmlformats.org/officeDocument/2006/relationships/image" Target="../media/image131.emf"/><Relationship Id="rId2" Type="http://schemas.openxmlformats.org/officeDocument/2006/relationships/tags" Target="../tags/tag13.xml"/><Relationship Id="rId16" Type="http://schemas.openxmlformats.org/officeDocument/2006/relationships/oleObject" Target="../embeddings/oleObject62.bin"/><Relationship Id="rId1" Type="http://schemas.openxmlformats.org/officeDocument/2006/relationships/vmlDrawing" Target="../drawings/vmlDrawing21.vml"/><Relationship Id="rId6" Type="http://schemas.openxmlformats.org/officeDocument/2006/relationships/oleObject" Target="../embeddings/oleObject57.bin"/><Relationship Id="rId11" Type="http://schemas.openxmlformats.org/officeDocument/2006/relationships/image" Target="../media/image128.emf"/><Relationship Id="rId5" Type="http://schemas.openxmlformats.org/officeDocument/2006/relationships/notesSlide" Target="../notesSlides/notesSlide52.xml"/><Relationship Id="rId15" Type="http://schemas.openxmlformats.org/officeDocument/2006/relationships/image" Target="../media/image130.emf"/><Relationship Id="rId10" Type="http://schemas.openxmlformats.org/officeDocument/2006/relationships/oleObject" Target="../embeddings/oleObject59.bin"/><Relationship Id="rId19" Type="http://schemas.openxmlformats.org/officeDocument/2006/relationships/image" Target="../media/image118.png"/><Relationship Id="rId4" Type="http://schemas.openxmlformats.org/officeDocument/2006/relationships/slideLayout" Target="../slideLayouts/slideLayout15.xml"/><Relationship Id="rId9" Type="http://schemas.openxmlformats.org/officeDocument/2006/relationships/image" Target="../media/image127.emf"/><Relationship Id="rId14" Type="http://schemas.openxmlformats.org/officeDocument/2006/relationships/oleObject" Target="../embeddings/oleObject61.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136.emf"/><Relationship Id="rId3" Type="http://schemas.openxmlformats.org/officeDocument/2006/relationships/notesSlide" Target="../notesSlides/notesSlide53.xml"/><Relationship Id="rId7" Type="http://schemas.openxmlformats.org/officeDocument/2006/relationships/image" Target="../media/image133.emf"/><Relationship Id="rId12" Type="http://schemas.openxmlformats.org/officeDocument/2006/relationships/oleObject" Target="../embeddings/oleObject67.bin"/><Relationship Id="rId2" Type="http://schemas.openxmlformats.org/officeDocument/2006/relationships/slideLayout" Target="../slideLayouts/slideLayout19.xml"/><Relationship Id="rId1" Type="http://schemas.openxmlformats.org/officeDocument/2006/relationships/vmlDrawing" Target="../drawings/vmlDrawing22.vml"/><Relationship Id="rId6" Type="http://schemas.openxmlformats.org/officeDocument/2006/relationships/oleObject" Target="../embeddings/oleObject64.bin"/><Relationship Id="rId11" Type="http://schemas.openxmlformats.org/officeDocument/2006/relationships/image" Target="../media/image135.emf"/><Relationship Id="rId5" Type="http://schemas.openxmlformats.org/officeDocument/2006/relationships/image" Target="../media/image132.e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134.emf"/></Relationships>
</file>

<file path=ppt/slides/_rels/slide87.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notesSlide" Target="../notesSlides/notesSlide54.xml"/><Relationship Id="rId7" Type="http://schemas.openxmlformats.org/officeDocument/2006/relationships/oleObject" Target="../embeddings/oleObject69.bin"/><Relationship Id="rId2" Type="http://schemas.openxmlformats.org/officeDocument/2006/relationships/slideLayout" Target="../slideLayouts/slideLayout15.xml"/><Relationship Id="rId1" Type="http://schemas.openxmlformats.org/officeDocument/2006/relationships/vmlDrawing" Target="../drawings/vmlDrawing23.vml"/><Relationship Id="rId6" Type="http://schemas.openxmlformats.org/officeDocument/2006/relationships/image" Target="../media/image137.emf"/><Relationship Id="rId5" Type="http://schemas.openxmlformats.org/officeDocument/2006/relationships/oleObject" Target="../embeddings/oleObject68.bin"/><Relationship Id="rId10" Type="http://schemas.openxmlformats.org/officeDocument/2006/relationships/image" Target="../media/image139.wmf"/><Relationship Id="rId4" Type="http://schemas.openxmlformats.org/officeDocument/2006/relationships/image" Target="../media/image180.png"/><Relationship Id="rId9" Type="http://schemas.openxmlformats.org/officeDocument/2006/relationships/image" Target="../media/image18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41.wmf"/><Relationship Id="rId2" Type="http://schemas.openxmlformats.org/officeDocument/2006/relationships/slideLayout" Target="../slideLayouts/slideLayout19.xml"/><Relationship Id="rId1" Type="http://schemas.openxmlformats.org/officeDocument/2006/relationships/vmlDrawing" Target="../drawings/vmlDrawing24.vml"/><Relationship Id="rId6" Type="http://schemas.openxmlformats.org/officeDocument/2006/relationships/oleObject" Target="../embeddings/oleObject71.bin"/><Relationship Id="rId5" Type="http://schemas.openxmlformats.org/officeDocument/2006/relationships/image" Target="../media/image140.wmf"/><Relationship Id="rId4" Type="http://schemas.openxmlformats.org/officeDocument/2006/relationships/oleObject" Target="../embeddings/oleObject70.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notesSlide" Target="../notesSlides/notesSlide56.xml"/><Relationship Id="rId1" Type="http://schemas.openxmlformats.org/officeDocument/2006/relationships/slideLayout" Target="../slideLayouts/slideLayout19.xml"/><Relationship Id="rId5" Type="http://schemas.openxmlformats.org/officeDocument/2006/relationships/image" Target="../media/image187.png"/><Relationship Id="rId4" Type="http://schemas.openxmlformats.org/officeDocument/2006/relationships/image" Target="../media/image143.wmf"/></Relationships>
</file>

<file path=ppt/slides/_rels/slide91.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57.xml"/><Relationship Id="rId1" Type="http://schemas.openxmlformats.org/officeDocument/2006/relationships/slideLayout" Target="../slideLayouts/slideLayout19.xml"/><Relationship Id="rId5" Type="http://schemas.openxmlformats.org/officeDocument/2006/relationships/image" Target="../media/image190.png"/><Relationship Id="rId4" Type="http://schemas.openxmlformats.org/officeDocument/2006/relationships/image" Target="../media/image145.wm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9.xml"/><Relationship Id="rId1" Type="http://schemas.openxmlformats.org/officeDocument/2006/relationships/vmlDrawing" Target="../drawings/vmlDrawing25.vml"/><Relationship Id="rId5" Type="http://schemas.openxmlformats.org/officeDocument/2006/relationships/image" Target="../media/image146.wmf"/><Relationship Id="rId4" Type="http://schemas.openxmlformats.org/officeDocument/2006/relationships/oleObject" Target="file:///C:\Users\mw24\Documents\Final%20Designs\FiltrationModel.xmcd\Selection%20459%202011%20887%202392" TargetMode="Externa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15.xml"/><Relationship Id="rId1" Type="http://schemas.openxmlformats.org/officeDocument/2006/relationships/vmlDrawing" Target="../drawings/vmlDrawing26.vml"/><Relationship Id="rId4" Type="http://schemas.openxmlformats.org/officeDocument/2006/relationships/image" Target="../media/image147.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15.xml"/><Relationship Id="rId1" Type="http://schemas.openxmlformats.org/officeDocument/2006/relationships/vmlDrawing" Target="../drawings/vmlDrawing27.vml"/><Relationship Id="rId6" Type="http://schemas.openxmlformats.org/officeDocument/2006/relationships/image" Target="../media/image149.wmf"/><Relationship Id="rId5" Type="http://schemas.openxmlformats.org/officeDocument/2006/relationships/oleObject" Target="file:///C:\Users\mw24\Google%20Drive\4540\Homework%2016\DC%20Filtration%20solution.xmcd\Selection%2075%206851%20509%207176" TargetMode="External"/><Relationship Id="rId4" Type="http://schemas.openxmlformats.org/officeDocument/2006/relationships/image" Target="../media/image148.wmf"/></Relationships>
</file>

<file path=ppt/slides/_rels/slide95.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file:///C:\Users\mw24\Google%20Drive\4540\Homework%2016\DC%20Filtration%20solution.xmcd\Selection%2043%207403%20480%207750" TargetMode="External"/><Relationship Id="rId7" Type="http://schemas.openxmlformats.org/officeDocument/2006/relationships/oleObject" Target="../embeddings/oleObject75.bin"/><Relationship Id="rId2" Type="http://schemas.openxmlformats.org/officeDocument/2006/relationships/slideLayout" Target="../slideLayouts/slideLayout15.xml"/><Relationship Id="rId1" Type="http://schemas.openxmlformats.org/officeDocument/2006/relationships/vmlDrawing" Target="../drawings/vmlDrawing28.vml"/><Relationship Id="rId6" Type="http://schemas.openxmlformats.org/officeDocument/2006/relationships/image" Target="../media/image151.wmf"/><Relationship Id="rId5" Type="http://schemas.openxmlformats.org/officeDocument/2006/relationships/oleObject" Target="../embeddings/oleObject74.bin"/><Relationship Id="rId4" Type="http://schemas.openxmlformats.org/officeDocument/2006/relationships/image" Target="../media/image150.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53.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Stage Filtration</a:t>
            </a:r>
            <a:endParaRPr lang="en-US" dirty="0"/>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smtClean="0"/>
              <a:t>Dynamic</a:t>
            </a:r>
          </a:p>
          <a:p>
            <a:r>
              <a:rPr lang="en-US" b="0" dirty="0" smtClean="0"/>
              <a:t>DGF</a:t>
            </a:r>
            <a:endParaRPr lang="en-US" b="0" dirty="0"/>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smtClean="0"/>
              <a:t>Rough</a:t>
            </a:r>
          </a:p>
          <a:p>
            <a:r>
              <a:rPr lang="en-US" b="0" dirty="0" smtClean="0"/>
              <a:t>RGF</a:t>
            </a:r>
            <a:endParaRPr lang="en-US" b="0" dirty="0"/>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smtClean="0"/>
              <a:t>Slow</a:t>
            </a:r>
          </a:p>
          <a:p>
            <a:r>
              <a:rPr lang="en-US" b="0" dirty="0" smtClean="0"/>
              <a:t>SSF</a:t>
            </a:r>
            <a:endParaRPr lang="en-US" b="0" dirty="0"/>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smtClean="0"/>
              <a:t>Disinfection</a:t>
            </a:r>
            <a:endParaRPr lang="en-US" b="0" dirty="0"/>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smtClean="0"/>
              <a:t>Clogs and shuts down plant during high turbidity event</a:t>
            </a:r>
            <a:endParaRPr lang="en-US" sz="2400" b="0" dirty="0"/>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smtClean="0"/>
              <a:t>Reduces turbidity so SSF doesn’t clog so fast</a:t>
            </a:r>
            <a:endParaRPr lang="en-US" sz="2400" b="0" dirty="0"/>
          </a:p>
        </p:txBody>
      </p:sp>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Floc removal efficiency increases rapidly with floc size</a:t>
            </a:r>
            <a:endParaRPr lang="en-US" dirty="0"/>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smtClean="0"/>
              <a:t>Perhaps filter performance is largely controlled by the size distribution of influent flocs. We need particle size distribution entering and exiting the filter</a:t>
            </a:r>
            <a:endParaRPr lang="en-US" b="0" dirty="0"/>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smtClean="0"/>
              <a:t>Individual clay particles would be hard to capture</a:t>
            </a:r>
            <a:endParaRPr lang="en-US" b="0" dirty="0"/>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59971"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smtClean="0"/>
              <a:t>20 cm bed of 0.5 mm sand</a:t>
            </a:r>
            <a:endParaRPr lang="en-US" sz="2400" b="0" dirty="0"/>
          </a:p>
        </p:txBody>
      </p:sp>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Filtration of mixed particle sizes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807755168"/>
              </p:ext>
            </p:extLst>
          </p:nvPr>
        </p:nvGraphicFramePr>
        <p:xfrm>
          <a:off x="304252" y="3584741"/>
          <a:ext cx="2603500" cy="1651000"/>
        </p:xfrm>
        <a:graphic>
          <a:graphicData uri="http://schemas.openxmlformats.org/presentationml/2006/ole">
            <mc:AlternateContent xmlns:mc="http://schemas.openxmlformats.org/markup-compatibility/2006">
              <mc:Choice xmlns:v="urn:schemas-microsoft-com:vml" Requires="v">
                <p:oleObj spid="_x0000_s1258745" name="Equation" r:id="rId3" imgW="2603160" imgH="1650960" progId="Equation.DSMT4">
                  <p:embed/>
                </p:oleObj>
              </mc:Choice>
              <mc:Fallback>
                <p:oleObj name="Equation" r:id="rId3" imgW="2603160" imgH="1650960" progId="Equation.DSMT4">
                  <p:embed/>
                  <p:pic>
                    <p:nvPicPr>
                      <p:cNvPr id="0" name="Object 4"/>
                      <p:cNvPicPr>
                        <a:picLocks noChangeAspect="1" noChangeArrowheads="1"/>
                      </p:cNvPicPr>
                      <p:nvPr/>
                    </p:nvPicPr>
                    <p:blipFill>
                      <a:blip r:embed="rId4"/>
                      <a:srcRect/>
                      <a:stretch>
                        <a:fillRect/>
                      </a:stretch>
                    </p:blipFill>
                    <p:spPr bwMode="auto">
                      <a:xfrm>
                        <a:off x="304252" y="3584741"/>
                        <a:ext cx="2603500" cy="16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234314605"/>
              </p:ext>
            </p:extLst>
          </p:nvPr>
        </p:nvGraphicFramePr>
        <p:xfrm>
          <a:off x="284673" y="1597385"/>
          <a:ext cx="2133600" cy="444500"/>
        </p:xfrm>
        <a:graphic>
          <a:graphicData uri="http://schemas.openxmlformats.org/presentationml/2006/ole">
            <mc:AlternateContent xmlns:mc="http://schemas.openxmlformats.org/markup-compatibility/2006">
              <mc:Choice xmlns:v="urn:schemas-microsoft-com:vml" Requires="v">
                <p:oleObj spid="_x0000_s1258746" name="Equation" r:id="rId5" imgW="2133360" imgH="444240" progId="Equation.DSMT4">
                  <p:embed/>
                </p:oleObj>
              </mc:Choice>
              <mc:Fallback>
                <p:oleObj name="Equation" r:id="rId5" imgW="2133360" imgH="444240" progId="Equation.DSMT4">
                  <p:embed/>
                  <p:pic>
                    <p:nvPicPr>
                      <p:cNvPr id="0" name="Object 11"/>
                      <p:cNvPicPr>
                        <a:picLocks noChangeAspect="1" noChangeArrowheads="1"/>
                      </p:cNvPicPr>
                      <p:nvPr/>
                    </p:nvPicPr>
                    <p:blipFill>
                      <a:blip r:embed="rId6"/>
                      <a:srcRect/>
                      <a:stretch>
                        <a:fillRect/>
                      </a:stretch>
                    </p:blipFill>
                    <p:spPr bwMode="auto">
                      <a:xfrm>
                        <a:off x="284673" y="1597385"/>
                        <a:ext cx="21336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smtClean="0"/>
              <a:t>Filtration model</a:t>
            </a:r>
            <a:endParaRPr lang="en-US" sz="1800" b="0" dirty="0"/>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smtClean="0"/>
              <a:t>Definition of </a:t>
            </a:r>
            <a:r>
              <a:rPr lang="en-US" sz="1800" b="0" dirty="0" err="1" smtClean="0"/>
              <a:t>pC</a:t>
            </a:r>
            <a:r>
              <a:rPr lang="en-US" sz="1800" b="0" dirty="0" smtClean="0"/>
              <a:t>* where </a:t>
            </a:r>
            <a:r>
              <a:rPr lang="en-US" sz="1800" b="0" dirty="0" err="1" smtClean="0"/>
              <a:t>i</a:t>
            </a:r>
            <a:r>
              <a:rPr lang="en-US" sz="1800" b="0" dirty="0" smtClean="0"/>
              <a:t> represents the bins containing different size fractions</a:t>
            </a:r>
            <a:endParaRPr lang="en-US" sz="1800" b="0" dirty="0"/>
          </a:p>
        </p:txBody>
      </p:sp>
      <p:graphicFrame>
        <p:nvGraphicFramePr>
          <p:cNvPr id="8" name="Object 7"/>
          <p:cNvGraphicFramePr>
            <a:graphicFrameLocks noChangeAspect="1"/>
          </p:cNvGraphicFramePr>
          <p:nvPr>
            <p:extLst>
              <p:ext uri="{D42A27DB-BD31-4B8C-83A1-F6EECF244321}">
                <p14:modId xmlns:p14="http://schemas.microsoft.com/office/powerpoint/2010/main" val="569536915"/>
              </p:ext>
            </p:extLst>
          </p:nvPr>
        </p:nvGraphicFramePr>
        <p:xfrm>
          <a:off x="292530" y="2281620"/>
          <a:ext cx="1714500" cy="495300"/>
        </p:xfrm>
        <a:graphic>
          <a:graphicData uri="http://schemas.openxmlformats.org/presentationml/2006/ole">
            <mc:AlternateContent xmlns:mc="http://schemas.openxmlformats.org/markup-compatibility/2006">
              <mc:Choice xmlns:v="urn:schemas-microsoft-com:vml" Requires="v">
                <p:oleObj spid="_x0000_s1258747" name="Equation" r:id="rId7" imgW="1714320" imgH="495000" progId="Equation.DSMT4">
                  <p:embed/>
                </p:oleObj>
              </mc:Choice>
              <mc:Fallback>
                <p:oleObj name="Equation" r:id="rId7" imgW="1714320" imgH="495000" progId="Equation.DSMT4">
                  <p:embed/>
                  <p:pic>
                    <p:nvPicPr>
                      <p:cNvPr id="0" name="Object 2"/>
                      <p:cNvPicPr>
                        <a:picLocks noChangeAspect="1" noChangeArrowheads="1"/>
                      </p:cNvPicPr>
                      <p:nvPr/>
                    </p:nvPicPr>
                    <p:blipFill>
                      <a:blip r:embed="rId8"/>
                      <a:srcRect/>
                      <a:stretch>
                        <a:fillRect/>
                      </a:stretch>
                    </p:blipFill>
                    <p:spPr bwMode="auto">
                      <a:xfrm>
                        <a:off x="292530" y="2281620"/>
                        <a:ext cx="17145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748" name="Mathcad" r:id="rId9" imgW="4514760" imgH="3400560" progId="Mathcad">
                  <p:link updateAutomatic="1"/>
                </p:oleObj>
              </mc:Choice>
              <mc:Fallback>
                <p:oleObj name="Mathcad" r:id="rId9" imgW="4514760" imgH="3400560" progId="Mathcad">
                  <p:link updateAutomatic="1"/>
                  <p:pic>
                    <p:nvPicPr>
                      <p:cNvPr id="0" name=""/>
                      <p:cNvPicPr/>
                      <p:nvPr/>
                    </p:nvPicPr>
                    <p:blipFill>
                      <a:blip r:embed="rId10"/>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smtClean="0"/>
              <a:t>Mixtures produce nonlinear relationship between </a:t>
            </a:r>
            <a:r>
              <a:rPr lang="en-US" sz="1800" b="0" dirty="0" err="1" smtClean="0"/>
              <a:t>pC</a:t>
            </a:r>
            <a:r>
              <a:rPr lang="en-US" sz="1800" b="0" dirty="0" smtClean="0"/>
              <a:t>* and filter bed depth</a:t>
            </a:r>
            <a:endParaRPr lang="en-US" sz="1800" b="0" dirty="0"/>
          </a:p>
        </p:txBody>
      </p:sp>
      <p:graphicFrame>
        <p:nvGraphicFramePr>
          <p:cNvPr id="11" name="Object 10"/>
          <p:cNvGraphicFramePr>
            <a:graphicFrameLocks noChangeAspect="1"/>
          </p:cNvGraphicFramePr>
          <p:nvPr>
            <p:extLst>
              <p:ext uri="{D42A27DB-BD31-4B8C-83A1-F6EECF244321}">
                <p14:modId xmlns:p14="http://schemas.microsoft.com/office/powerpoint/2010/main" val="2260726324"/>
              </p:ext>
            </p:extLst>
          </p:nvPr>
        </p:nvGraphicFramePr>
        <p:xfrm>
          <a:off x="257066" y="2877809"/>
          <a:ext cx="2133600" cy="495300"/>
        </p:xfrm>
        <a:graphic>
          <a:graphicData uri="http://schemas.openxmlformats.org/presentationml/2006/ole">
            <mc:AlternateContent xmlns:mc="http://schemas.openxmlformats.org/markup-compatibility/2006">
              <mc:Choice xmlns:v="urn:schemas-microsoft-com:vml" Requires="v">
                <p:oleObj spid="_x0000_s1258749" name="Equation" r:id="rId11" imgW="2133360" imgH="495000" progId="Equation.DSMT4">
                  <p:embed/>
                </p:oleObj>
              </mc:Choice>
              <mc:Fallback>
                <p:oleObj name="Equation" r:id="rId11" imgW="2133360" imgH="495000" progId="Equation.DSMT4">
                  <p:embed/>
                  <p:pic>
                    <p:nvPicPr>
                      <p:cNvPr id="0" name="Object 7"/>
                      <p:cNvPicPr>
                        <a:picLocks noChangeAspect="1" noChangeArrowheads="1"/>
                      </p:cNvPicPr>
                      <p:nvPr/>
                    </p:nvPicPr>
                    <p:blipFill>
                      <a:blip r:embed="rId12"/>
                      <a:srcRect/>
                      <a:stretch>
                        <a:fillRect/>
                      </a:stretch>
                    </p:blipFill>
                    <p:spPr bwMode="auto">
                      <a:xfrm>
                        <a:off x="257066" y="2877809"/>
                        <a:ext cx="21336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smtClean="0"/>
              <a:t>Effluent concentration of each size class</a:t>
            </a:r>
            <a:endParaRPr lang="en-US" sz="1800" b="0" dirty="0"/>
          </a:p>
        </p:txBody>
      </p:sp>
    </p:spTree>
    <p:extLst>
      <p:ext uri="{BB962C8B-B14F-4D97-AF65-F5344CB8AC3E}">
        <p14:creationId xmlns:p14="http://schemas.microsoft.com/office/powerpoint/2010/main" val="1639956976"/>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smtClean="0"/>
              <a:t>Interception </a:t>
            </a:r>
            <a:endParaRPr lang="en-US" dirty="0"/>
          </a:p>
        </p:txBody>
      </p:sp>
      <p:sp>
        <p:nvSpPr>
          <p:cNvPr id="3" name="Content Placeholder 2"/>
          <p:cNvSpPr>
            <a:spLocks noGrp="1"/>
          </p:cNvSpPr>
          <p:nvPr>
            <p:ph idx="1"/>
          </p:nvPr>
        </p:nvSpPr>
        <p:spPr>
          <a:xfrm>
            <a:off x="457200" y="1600200"/>
            <a:ext cx="6134432" cy="4525963"/>
          </a:xfrm>
        </p:spPr>
        <p:txBody>
          <a:bodyPr/>
          <a:lstStyle/>
          <a:p>
            <a:r>
              <a:rPr lang="en-US" dirty="0" smtClean="0"/>
              <a:t>D</a:t>
            </a:r>
            <a:r>
              <a:rPr lang="en-US" baseline="-25000" dirty="0" smtClean="0"/>
              <a:t>E</a:t>
            </a:r>
            <a:r>
              <a:rPr lang="en-US" dirty="0" smtClean="0"/>
              <a:t> Expanded diameter </a:t>
            </a:r>
            <a:br>
              <a:rPr lang="en-US" dirty="0" smtClean="0"/>
            </a:br>
            <a:r>
              <a:rPr lang="en-US" dirty="0" smtClean="0"/>
              <a:t>(big pore)</a:t>
            </a:r>
          </a:p>
          <a:p>
            <a:r>
              <a:rPr lang="en-US" dirty="0" smtClean="0"/>
              <a:t>D</a:t>
            </a:r>
            <a:r>
              <a:rPr lang="en-US" baseline="-25000" dirty="0" smtClean="0"/>
              <a:t>C</a:t>
            </a:r>
            <a:r>
              <a:rPr lang="en-US" dirty="0" smtClean="0"/>
              <a:t> Contracted diameter</a:t>
            </a:r>
          </a:p>
          <a:p>
            <a:r>
              <a:rPr lang="en-US" dirty="0" smtClean="0"/>
              <a:t>D</a:t>
            </a:r>
            <a:r>
              <a:rPr lang="en-US" baseline="-25000" dirty="0" smtClean="0"/>
              <a:t>P</a:t>
            </a:r>
            <a:r>
              <a:rPr lang="en-US" dirty="0" smtClean="0"/>
              <a:t> Particle diameter</a:t>
            </a:r>
          </a:p>
          <a:p>
            <a:r>
              <a:rPr lang="en-US" dirty="0" smtClean="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smtClean="0">
                <a:latin typeface="+mn-lt"/>
              </a:rPr>
              <a:t>D</a:t>
            </a:r>
            <a:r>
              <a:rPr lang="en-US" b="0" baseline="-25000" dirty="0" smtClean="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smtClean="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aphicFrame>
        <p:nvGraphicFramePr>
          <p:cNvPr id="22" name="Object 21"/>
          <p:cNvGraphicFramePr>
            <a:graphicFrameLocks noChangeAspect="1"/>
          </p:cNvGraphicFramePr>
          <p:nvPr>
            <p:extLst>
              <p:ext uri="{D42A27DB-BD31-4B8C-83A1-F6EECF244321}">
                <p14:modId xmlns:p14="http://schemas.microsoft.com/office/powerpoint/2010/main" val="3987564103"/>
              </p:ext>
            </p:extLst>
          </p:nvPr>
        </p:nvGraphicFramePr>
        <p:xfrm>
          <a:off x="2054225" y="5497513"/>
          <a:ext cx="2201863" cy="1212850"/>
        </p:xfrm>
        <a:graphic>
          <a:graphicData uri="http://schemas.openxmlformats.org/presentationml/2006/ole">
            <mc:AlternateContent xmlns:mc="http://schemas.openxmlformats.org/markup-compatibility/2006">
              <mc:Choice xmlns:v="urn:schemas-microsoft-com:vml" Requires="v">
                <p:oleObj spid="_x0000_s1262666" name="Equation" r:id="rId3" imgW="2628720" imgH="1447560" progId="Equation.DSMT4">
                  <p:embed/>
                </p:oleObj>
              </mc:Choice>
              <mc:Fallback>
                <p:oleObj name="Equation" r:id="rId3" imgW="2628720" imgH="1447560" progId="Equation.DSMT4">
                  <p:embed/>
                  <p:pic>
                    <p:nvPicPr>
                      <p:cNvPr id="0" name="Object 4"/>
                      <p:cNvPicPr>
                        <a:picLocks noChangeAspect="1" noChangeArrowheads="1"/>
                      </p:cNvPicPr>
                      <p:nvPr/>
                    </p:nvPicPr>
                    <p:blipFill>
                      <a:blip r:embed="rId4"/>
                      <a:srcRect/>
                      <a:stretch>
                        <a:fillRect/>
                      </a:stretch>
                    </p:blipFill>
                    <p:spPr bwMode="auto">
                      <a:xfrm>
                        <a:off x="2054225" y="5497513"/>
                        <a:ext cx="2201863" cy="1212850"/>
                      </a:xfrm>
                      <a:prstGeom prst="rect">
                        <a:avLst/>
                      </a:prstGeom>
                      <a:noFill/>
                      <a:ln>
                        <a:noFill/>
                      </a:ln>
                      <a:effectLst/>
                    </p:spPr>
                  </p:pic>
                </p:oleObj>
              </mc:Fallback>
            </mc:AlternateContent>
          </a:graphicData>
        </a:graphic>
      </p:graphicFrame>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graphicFrame>
        <p:nvGraphicFramePr>
          <p:cNvPr id="26" name="Object 25"/>
          <p:cNvGraphicFramePr>
            <a:graphicFrameLocks noChangeAspect="1"/>
          </p:cNvGraphicFramePr>
          <p:nvPr>
            <p:extLst>
              <p:ext uri="{D42A27DB-BD31-4B8C-83A1-F6EECF244321}">
                <p14:modId xmlns:p14="http://schemas.microsoft.com/office/powerpoint/2010/main" val="3865474858"/>
              </p:ext>
            </p:extLst>
          </p:nvPr>
        </p:nvGraphicFramePr>
        <p:xfrm>
          <a:off x="9551132" y="3240652"/>
          <a:ext cx="3108325" cy="1212850"/>
        </p:xfrm>
        <a:graphic>
          <a:graphicData uri="http://schemas.openxmlformats.org/presentationml/2006/ole">
            <mc:AlternateContent xmlns:mc="http://schemas.openxmlformats.org/markup-compatibility/2006">
              <mc:Choice xmlns:v="urn:schemas-microsoft-com:vml" Requires="v">
                <p:oleObj spid="_x0000_s1262667" name="Equation" r:id="rId5" imgW="3708360" imgH="1447560" progId="Equation.DSMT4">
                  <p:embed/>
                </p:oleObj>
              </mc:Choice>
              <mc:Fallback>
                <p:oleObj name="Equation" r:id="rId5" imgW="3708360" imgH="1447560" progId="Equation.DSMT4">
                  <p:embed/>
                  <p:pic>
                    <p:nvPicPr>
                      <p:cNvPr id="0" name=""/>
                      <p:cNvPicPr>
                        <a:picLocks noChangeAspect="1" noChangeArrowheads="1"/>
                      </p:cNvPicPr>
                      <p:nvPr/>
                    </p:nvPicPr>
                    <p:blipFill>
                      <a:blip r:embed="rId6"/>
                      <a:srcRect/>
                      <a:stretch>
                        <a:fillRect/>
                      </a:stretch>
                    </p:blipFill>
                    <p:spPr bwMode="auto">
                      <a:xfrm>
                        <a:off x="9551132" y="3240652"/>
                        <a:ext cx="3108325" cy="1212850"/>
                      </a:xfrm>
                      <a:prstGeom prst="rect">
                        <a:avLst/>
                      </a:prstGeom>
                      <a:noFill/>
                      <a:ln>
                        <a:noFill/>
                      </a:ln>
                      <a:effec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2046704992"/>
              </p:ext>
            </p:extLst>
          </p:nvPr>
        </p:nvGraphicFramePr>
        <p:xfrm>
          <a:off x="6108700" y="5703888"/>
          <a:ext cx="2000250" cy="808037"/>
        </p:xfrm>
        <a:graphic>
          <a:graphicData uri="http://schemas.openxmlformats.org/presentationml/2006/ole">
            <mc:AlternateContent xmlns:mc="http://schemas.openxmlformats.org/markup-compatibility/2006">
              <mc:Choice xmlns:v="urn:schemas-microsoft-com:vml" Requires="v">
                <p:oleObj spid="_x0000_s1262668" name="Equation" r:id="rId7" imgW="2387520" imgH="965160" progId="Equation.DSMT4">
                  <p:embed/>
                </p:oleObj>
              </mc:Choice>
              <mc:Fallback>
                <p:oleObj name="Equation" r:id="rId7" imgW="2387520" imgH="965160" progId="Equation.DSMT4">
                  <p:embed/>
                  <p:pic>
                    <p:nvPicPr>
                      <p:cNvPr id="0" name=""/>
                      <p:cNvPicPr>
                        <a:picLocks noChangeAspect="1" noChangeArrowheads="1"/>
                      </p:cNvPicPr>
                      <p:nvPr/>
                    </p:nvPicPr>
                    <p:blipFill>
                      <a:blip r:embed="rId8"/>
                      <a:srcRect/>
                      <a:stretch>
                        <a:fillRect/>
                      </a:stretch>
                    </p:blipFill>
                    <p:spPr bwMode="auto">
                      <a:xfrm>
                        <a:off x="6108700" y="5703888"/>
                        <a:ext cx="2000250" cy="8080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to improve Rapid Sand Filter Performance</a:t>
            </a:r>
            <a:endParaRPr lang="en-US" dirty="0"/>
          </a:p>
        </p:txBody>
      </p:sp>
      <p:sp>
        <p:nvSpPr>
          <p:cNvPr id="3" name="Content Placeholder 2"/>
          <p:cNvSpPr>
            <a:spLocks noGrp="1"/>
          </p:cNvSpPr>
          <p:nvPr>
            <p:ph idx="1"/>
          </p:nvPr>
        </p:nvSpPr>
        <p:spPr/>
        <p:txBody>
          <a:bodyPr/>
          <a:lstStyle/>
          <a:p>
            <a:r>
              <a:rPr lang="en-US" dirty="0" smtClean="0"/>
              <a:t>Increase attachment efficiency</a:t>
            </a:r>
          </a:p>
          <a:p>
            <a:r>
              <a:rPr lang="en-US" dirty="0" smtClean="0"/>
              <a:t>Flocculate particles to make them larger</a:t>
            </a:r>
          </a:p>
          <a:p>
            <a:r>
              <a:rPr lang="en-US" dirty="0" smtClean="0"/>
              <a:t>Add coagulant to the filter influent to make the filter media and previously captured particles stickier (50 </a:t>
            </a:r>
            <a:r>
              <a:rPr lang="en-US" dirty="0" smtClean="0">
                <a:latin typeface="Symbol" pitchFamily="18" charset="2"/>
              </a:rPr>
              <a:t>m</a:t>
            </a:r>
            <a:r>
              <a:rPr lang="en-US" dirty="0" smtClean="0"/>
              <a:t>g/L of Al has been shown to be effective at Cornell Water Treatment Plant)</a:t>
            </a:r>
            <a:endParaRPr lang="en-US" dirty="0"/>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smtClean="0"/>
              <a:t>Po-</a:t>
            </a:r>
            <a:r>
              <a:rPr lang="en-US" b="0" dirty="0" err="1" smtClean="0"/>
              <a:t>Hsun</a:t>
            </a:r>
            <a:r>
              <a:rPr lang="en-US" b="0" dirty="0" smtClean="0"/>
              <a:t> Lin 2011</a:t>
            </a:r>
            <a:endParaRPr lang="en-US" b="0" dirty="0"/>
          </a:p>
        </p:txBody>
      </p:sp>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Flocculation may be a significant mechanism inside a filter</a:t>
            </a:r>
            <a:endParaRPr lang="en-US" dirty="0"/>
          </a:p>
        </p:txBody>
      </p:sp>
      <p:sp>
        <p:nvSpPr>
          <p:cNvPr id="3" name="Content Placeholder 2"/>
          <p:cNvSpPr>
            <a:spLocks noGrp="1"/>
          </p:cNvSpPr>
          <p:nvPr>
            <p:ph idx="1"/>
          </p:nvPr>
        </p:nvSpPr>
        <p:spPr>
          <a:xfrm>
            <a:off x="457200" y="1600200"/>
            <a:ext cx="6118529" cy="4525963"/>
          </a:xfrm>
        </p:spPr>
        <p:txBody>
          <a:bodyPr/>
          <a:lstStyle/>
          <a:p>
            <a:r>
              <a:rPr lang="en-US" dirty="0" smtClean="0"/>
              <a:t>The equations are simplified major losses in a clean filter bed</a:t>
            </a:r>
          </a:p>
          <a:p>
            <a:r>
              <a:rPr lang="en-US" dirty="0" smtClean="0"/>
              <a:t>Flocculation increases as head loss increases (another reason for this)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9774948"/>
              </p:ext>
            </p:extLst>
          </p:nvPr>
        </p:nvGraphicFramePr>
        <p:xfrm>
          <a:off x="7387245" y="1529382"/>
          <a:ext cx="1443129" cy="4418194"/>
        </p:xfrm>
        <a:graphic>
          <a:graphicData uri="http://schemas.openxmlformats.org/presentationml/2006/ole">
            <mc:AlternateContent xmlns:mc="http://schemas.openxmlformats.org/markup-compatibility/2006">
              <mc:Choice xmlns:v="urn:schemas-microsoft-com:vml" Requires="v">
                <p:oleObj spid="_x0000_s1259613" name="Equation" r:id="rId3" imgW="1650960" imgH="5054400" progId="Equation.DSMT4">
                  <p:embed/>
                </p:oleObj>
              </mc:Choice>
              <mc:Fallback>
                <p:oleObj name="Equation" r:id="rId3" imgW="1650960" imgH="5054400" progId="Equation.DSMT4">
                  <p:embed/>
                  <p:pic>
                    <p:nvPicPr>
                      <p:cNvPr id="0" name=""/>
                      <p:cNvPicPr/>
                      <p:nvPr/>
                    </p:nvPicPr>
                    <p:blipFill>
                      <a:blip r:embed="rId4"/>
                      <a:stretch>
                        <a:fillRect/>
                      </a:stretch>
                    </p:blipFill>
                    <p:spPr>
                      <a:xfrm>
                        <a:off x="7387245" y="1529382"/>
                        <a:ext cx="1443129" cy="441819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28038250"/>
              </p:ext>
            </p:extLst>
          </p:nvPr>
        </p:nvGraphicFramePr>
        <p:xfrm>
          <a:off x="7507067" y="6107389"/>
          <a:ext cx="1190625" cy="447675"/>
        </p:xfrm>
        <a:graphic>
          <a:graphicData uri="http://schemas.openxmlformats.org/presentationml/2006/ole">
            <mc:AlternateContent xmlns:mc="http://schemas.openxmlformats.org/markup-compatibility/2006">
              <mc:Choice xmlns:v="urn:schemas-microsoft-com:vml" Requires="v">
                <p:oleObj spid="_x0000_s1259614" name="Mathcad" r:id="rId5" imgW="1190520" imgH="447840" progId="Mathcad">
                  <p:embed/>
                </p:oleObj>
              </mc:Choice>
              <mc:Fallback>
                <p:oleObj name="Mathcad" r:id="rId5" imgW="1190520" imgH="447840" progId="Mathcad">
                  <p:embed/>
                  <p:pic>
                    <p:nvPicPr>
                      <p:cNvPr id="0" name=""/>
                      <p:cNvPicPr/>
                      <p:nvPr/>
                    </p:nvPicPr>
                    <p:blipFill>
                      <a:blip r:embed="rId6"/>
                      <a:stretch>
                        <a:fillRect/>
                      </a:stretch>
                    </p:blipFill>
                    <p:spPr>
                      <a:xfrm>
                        <a:off x="7507067" y="6107389"/>
                        <a:ext cx="1190625" cy="447675"/>
                      </a:xfrm>
                      <a:prstGeom prst="rect">
                        <a:avLst/>
                      </a:prstGeom>
                    </p:spPr>
                  </p:pic>
                </p:oleObj>
              </mc:Fallback>
            </mc:AlternateContent>
          </a:graphicData>
        </a:graphic>
      </p:graphicFrame>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smtClean="0">
                  <a:latin typeface="+mn-lt"/>
                </a:rPr>
                <a:t>NTU</a:t>
              </a:r>
              <a:endParaRPr lang="en-US" b="0" dirty="0">
                <a:latin typeface="+mn-lt"/>
              </a:endParaRP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smtClean="0">
                  <a:latin typeface="+mn-lt"/>
                </a:rPr>
                <a:t>Time</a:t>
              </a:r>
              <a:endParaRPr lang="en-US" b="0" dirty="0">
                <a:latin typeface="+mn-lt"/>
              </a:endParaRP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971234548"/>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StaRS</a:t>
            </a:r>
            <a:r>
              <a:rPr lang="en-US" dirty="0" smtClean="0"/>
              <a:t> Design Guidelines</a:t>
            </a:r>
            <a:endParaRPr lang="en-US" dirty="0"/>
          </a:p>
        </p:txBody>
      </p:sp>
      <p:sp>
        <p:nvSpPr>
          <p:cNvPr id="3" name="Content Placeholder 2"/>
          <p:cNvSpPr>
            <a:spLocks noGrp="1"/>
          </p:cNvSpPr>
          <p:nvPr>
            <p:ph idx="1"/>
          </p:nvPr>
        </p:nvSpPr>
        <p:spPr/>
        <p:txBody>
          <a:bodyPr/>
          <a:lstStyle/>
          <a:p>
            <a:r>
              <a:rPr lang="en-US" dirty="0" smtClean="0"/>
              <a:t>Settled water is divided evenly between filters that are in filtration mode</a:t>
            </a:r>
          </a:p>
          <a:p>
            <a:pPr lvl="1"/>
            <a:r>
              <a:rPr lang="en-US" dirty="0" smtClean="0"/>
              <a:t>Weir into entrance box </a:t>
            </a:r>
          </a:p>
          <a:p>
            <a:pPr lvl="2"/>
            <a:r>
              <a:rPr lang="en-US" dirty="0" smtClean="0"/>
              <a:t>need to eliminate air entrainment problem</a:t>
            </a:r>
          </a:p>
          <a:p>
            <a:r>
              <a:rPr lang="en-US" dirty="0" smtClean="0"/>
              <a:t>Backwash filter gets design flow</a:t>
            </a:r>
          </a:p>
          <a:p>
            <a:r>
              <a:rPr lang="en-US" dirty="0" smtClean="0"/>
              <a:t>Each filter has an overflow box</a:t>
            </a:r>
          </a:p>
          <a:p>
            <a:r>
              <a:rPr lang="en-US" dirty="0" smtClean="0"/>
              <a:t>Filtered water flows over a weir into a box taking water to the distribution tank</a:t>
            </a:r>
          </a:p>
          <a:p>
            <a:endParaRPr lang="en-US" dirty="0"/>
          </a:p>
        </p:txBody>
      </p:sp>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Siphon Geometry for Air trap</a:t>
            </a:r>
            <a:endParaRPr lang="en-US" dirty="0"/>
          </a:p>
        </p:txBody>
      </p:sp>
      <p:sp>
        <p:nvSpPr>
          <p:cNvPr id="3" name="Content Placeholder 2"/>
          <p:cNvSpPr>
            <a:spLocks noGrp="1"/>
          </p:cNvSpPr>
          <p:nvPr>
            <p:ph idx="1"/>
          </p:nvPr>
        </p:nvSpPr>
        <p:spPr/>
        <p:txBody>
          <a:bodyPr/>
          <a:lstStyle/>
          <a:p>
            <a:r>
              <a:rPr lang="en-US" dirty="0" smtClean="0"/>
              <a:t>What must be true for the air</a:t>
            </a:r>
            <a:br>
              <a:rPr lang="en-US" dirty="0" smtClean="0"/>
            </a:br>
            <a:r>
              <a:rPr lang="en-US" dirty="0" smtClean="0"/>
              <a:t>in the siphon air trap?</a:t>
            </a:r>
          </a:p>
          <a:p>
            <a:pPr lvl="1"/>
            <a:r>
              <a:rPr lang="en-US" dirty="0" smtClean="0">
                <a:solidFill>
                  <a:schemeClr val="accent4"/>
                </a:solidFill>
              </a:rPr>
              <a:t>Mass of air must be conserved</a:t>
            </a:r>
          </a:p>
          <a:p>
            <a:pPr lvl="2"/>
            <a:r>
              <a:rPr lang="en-US" dirty="0" smtClean="0">
                <a:solidFill>
                  <a:schemeClr val="accent4"/>
                </a:solidFill>
              </a:rPr>
              <a:t>Volume of air is NOT conserved</a:t>
            </a:r>
          </a:p>
          <a:p>
            <a:pPr lvl="1"/>
            <a:r>
              <a:rPr lang="en-US" dirty="0" smtClean="0">
                <a:solidFill>
                  <a:schemeClr val="accent4"/>
                </a:solidFill>
              </a:rPr>
              <a:t>Pressure in the air is independent of elevation</a:t>
            </a:r>
          </a:p>
          <a:p>
            <a:pPr lvl="2"/>
            <a:r>
              <a:rPr lang="en-US" dirty="0" smtClean="0">
                <a:solidFill>
                  <a:schemeClr val="accent4"/>
                </a:solidFill>
              </a:rPr>
              <a:t>Depth of “submergence” (hydrostatic pressure) must be the same at both ends of the siphon!</a:t>
            </a:r>
          </a:p>
          <a:p>
            <a:r>
              <a:rPr lang="en-US" dirty="0" smtClean="0"/>
              <a:t>What relationship can we use to final volume of air given initial volume of air?</a:t>
            </a:r>
          </a:p>
          <a:p>
            <a:pPr lvl="1"/>
            <a:r>
              <a:rPr lang="en-US" dirty="0" smtClean="0">
                <a:solidFill>
                  <a:schemeClr val="accent4"/>
                </a:solidFill>
              </a:rPr>
              <a:t>PV=</a:t>
            </a:r>
            <a:r>
              <a:rPr lang="en-US" dirty="0" err="1" smtClean="0">
                <a:solidFill>
                  <a:schemeClr val="accent4"/>
                </a:solidFill>
              </a:rPr>
              <a:t>nRT</a:t>
            </a:r>
            <a:endParaRPr lang="en-US" dirty="0" smtClean="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smtClean="0"/>
                <a:t>L1</a:t>
              </a:r>
              <a:r>
                <a:rPr lang="en-US" sz="2400" b="0" baseline="-25000" dirty="0" smtClean="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smtClean="0"/>
                <a:t>L3</a:t>
              </a:r>
              <a:r>
                <a:rPr lang="en-US" sz="2400" b="0" baseline="-25000" dirty="0" smtClean="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smtClean="0"/>
                <a:t>L2</a:t>
              </a:r>
              <a:endParaRPr lang="en-US" sz="2400" b="0" dirty="0"/>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smtClean="0"/>
              <a:t>H1</a:t>
            </a:r>
            <a:endParaRPr lang="en-US" dirty="0"/>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smtClean="0"/>
              <a:t>H2</a:t>
            </a:r>
            <a:endParaRPr lang="en-US" dirty="0"/>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smtClean="0"/>
              <a:t>H1</a:t>
            </a:r>
            <a:endParaRPr lang="en-US" dirty="0"/>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smtClean="0"/>
              <a:t>H3</a:t>
            </a:r>
            <a:endParaRPr lang="en-US" dirty="0"/>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smtClean="0"/>
                <a:t>H1</a:t>
              </a:r>
              <a:endParaRPr lang="en-US" sz="2400" b="0" dirty="0"/>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smtClean="0"/>
                <a:t>H2</a:t>
              </a:r>
              <a:endParaRPr lang="en-US" sz="2400" b="0" dirty="0"/>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smtClean="0"/>
                <a:t>H1</a:t>
              </a:r>
              <a:endParaRPr lang="en-US" sz="2400" b="0" dirty="0"/>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smtClean="0"/>
                <a:t>H3</a:t>
              </a:r>
              <a:endParaRPr lang="en-US" sz="2400" b="0" dirty="0"/>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smtClean="0"/>
              <a:t>Siphon Geometry</a:t>
            </a:r>
            <a:endParaRPr lang="en-US" dirty="0"/>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smtClean="0"/>
              <a:t>What determines how much air we trap?</a:t>
            </a:r>
          </a:p>
          <a:p>
            <a:r>
              <a:rPr lang="en-US" sz="2400" b="0" dirty="0" smtClean="0"/>
              <a:t>What happens as head loss increases?</a:t>
            </a:r>
            <a:endParaRPr lang="en-US" sz="2400" b="0" dirty="0"/>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smtClean="0"/>
              <a:t>Success requires two things</a:t>
            </a:r>
          </a:p>
          <a:p>
            <a:r>
              <a:rPr lang="en-US" sz="2400" b="0" dirty="0" smtClean="0"/>
              <a:t>1. Start backwash whenever desired.</a:t>
            </a:r>
          </a:p>
          <a:p>
            <a:r>
              <a:rPr lang="en-US" sz="2400" b="0" dirty="0" smtClean="0"/>
              <a:t>2. Prevent backwash from starting.</a:t>
            </a:r>
            <a:endParaRPr lang="en-US" sz="2400" b="0" dirty="0"/>
          </a:p>
        </p:txBody>
      </p:sp>
    </p:spTree>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Siphon Geometry for Air trap</a:t>
            </a:r>
            <a:endParaRPr lang="en-US" dirty="0"/>
          </a:p>
        </p:txBody>
      </p:sp>
      <p:graphicFrame>
        <p:nvGraphicFramePr>
          <p:cNvPr id="1027" name="Object 3"/>
          <p:cNvGraphicFramePr>
            <a:graphicFrameLocks noChangeAspect="1"/>
          </p:cNvGraphicFramePr>
          <p:nvPr/>
        </p:nvGraphicFramePr>
        <p:xfrm>
          <a:off x="176213" y="2447685"/>
          <a:ext cx="5689600" cy="508000"/>
        </p:xfrm>
        <a:graphic>
          <a:graphicData uri="http://schemas.openxmlformats.org/presentationml/2006/ole">
            <mc:AlternateContent xmlns:mc="http://schemas.openxmlformats.org/markup-compatibility/2006">
              <mc:Choice xmlns:v="urn:schemas-microsoft-com:vml" Requires="v">
                <p:oleObj spid="_x0000_s1254146" name="Equation" r:id="rId3" imgW="5689440" imgH="507960" progId="Equation.DSMT4">
                  <p:embed/>
                </p:oleObj>
              </mc:Choice>
              <mc:Fallback>
                <p:oleObj name="Equation" r:id="rId3" imgW="5689440" imgH="50796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3" y="2447685"/>
                        <a:ext cx="56896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 name="Object 3"/>
          <p:cNvGraphicFramePr>
            <a:graphicFrameLocks noChangeAspect="1"/>
          </p:cNvGraphicFramePr>
          <p:nvPr/>
        </p:nvGraphicFramePr>
        <p:xfrm>
          <a:off x="7804150" y="130175"/>
          <a:ext cx="1358900" cy="279400"/>
        </p:xfrm>
        <a:graphic>
          <a:graphicData uri="http://schemas.openxmlformats.org/presentationml/2006/ole">
            <mc:AlternateContent xmlns:mc="http://schemas.openxmlformats.org/markup-compatibility/2006">
              <mc:Choice xmlns:v="urn:schemas-microsoft-com:vml" Requires="v">
                <p:oleObj spid="_x0000_s1254147" name="Equation" r:id="rId5" imgW="1358640" imgH="279360" progId="Equation.DSMT4">
                  <p:embed/>
                </p:oleObj>
              </mc:Choice>
              <mc:Fallback>
                <p:oleObj name="Equation" r:id="rId5" imgW="1358640" imgH="27936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4150" y="130175"/>
                        <a:ext cx="13589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 name="Object 3"/>
          <p:cNvGraphicFramePr>
            <a:graphicFrameLocks noChangeAspect="1"/>
          </p:cNvGraphicFramePr>
          <p:nvPr>
            <p:extLst>
              <p:ext uri="{D42A27DB-BD31-4B8C-83A1-F6EECF244321}">
                <p14:modId xmlns:p14="http://schemas.microsoft.com/office/powerpoint/2010/main" val="3747555632"/>
              </p:ext>
            </p:extLst>
          </p:nvPr>
        </p:nvGraphicFramePr>
        <p:xfrm>
          <a:off x="1957696" y="5153802"/>
          <a:ext cx="1168400" cy="381000"/>
        </p:xfrm>
        <a:graphic>
          <a:graphicData uri="http://schemas.openxmlformats.org/presentationml/2006/ole">
            <mc:AlternateContent xmlns:mc="http://schemas.openxmlformats.org/markup-compatibility/2006">
              <mc:Choice xmlns:v="urn:schemas-microsoft-com:vml" Requires="v">
                <p:oleObj spid="_x0000_s1254148" name="Equation" r:id="rId7" imgW="1168200" imgH="380880" progId="Equation.DSMT4">
                  <p:embed/>
                </p:oleObj>
              </mc:Choice>
              <mc:Fallback>
                <p:oleObj name="Equation" r:id="rId7" imgW="1168200" imgH="38088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7696" y="5153802"/>
                        <a:ext cx="1168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 name="Object 3"/>
          <p:cNvGraphicFramePr>
            <a:graphicFrameLocks noChangeAspect="1"/>
          </p:cNvGraphicFramePr>
          <p:nvPr>
            <p:extLst>
              <p:ext uri="{D42A27DB-BD31-4B8C-83A1-F6EECF244321}">
                <p14:modId xmlns:p14="http://schemas.microsoft.com/office/powerpoint/2010/main" val="2207046499"/>
              </p:ext>
            </p:extLst>
          </p:nvPr>
        </p:nvGraphicFramePr>
        <p:xfrm>
          <a:off x="3657600" y="5132696"/>
          <a:ext cx="1968500" cy="381000"/>
        </p:xfrm>
        <a:graphic>
          <a:graphicData uri="http://schemas.openxmlformats.org/presentationml/2006/ole">
            <mc:AlternateContent xmlns:mc="http://schemas.openxmlformats.org/markup-compatibility/2006">
              <mc:Choice xmlns:v="urn:schemas-microsoft-com:vml" Requires="v">
                <p:oleObj spid="_x0000_s1254149" name="Equation" r:id="rId9" imgW="1968480" imgH="380880" progId="Equation.DSMT4">
                  <p:embed/>
                </p:oleObj>
              </mc:Choice>
              <mc:Fallback>
                <p:oleObj name="Equation" r:id="rId9" imgW="1968480" imgH="38088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0" y="5132696"/>
                        <a:ext cx="19685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 name="Object 3"/>
          <p:cNvGraphicFramePr>
            <a:graphicFrameLocks noChangeAspect="1"/>
          </p:cNvGraphicFramePr>
          <p:nvPr/>
        </p:nvGraphicFramePr>
        <p:xfrm>
          <a:off x="7747000" y="1030288"/>
          <a:ext cx="1397000" cy="381000"/>
        </p:xfrm>
        <a:graphic>
          <a:graphicData uri="http://schemas.openxmlformats.org/presentationml/2006/ole">
            <mc:AlternateContent xmlns:mc="http://schemas.openxmlformats.org/markup-compatibility/2006">
              <mc:Choice xmlns:v="urn:schemas-microsoft-com:vml" Requires="v">
                <p:oleObj spid="_x0000_s1254150" name="Equation" r:id="rId11" imgW="1396800" imgH="380880" progId="Equation.DSMT4">
                  <p:embed/>
                </p:oleObj>
              </mc:Choice>
              <mc:Fallback>
                <p:oleObj name="Equation" r:id="rId11" imgW="1396800" imgH="380880" progId="Equation.DSMT4">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47000" y="1030288"/>
                        <a:ext cx="1397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 name="Object 3"/>
          <p:cNvGraphicFramePr>
            <a:graphicFrameLocks noChangeAspect="1"/>
          </p:cNvGraphicFramePr>
          <p:nvPr/>
        </p:nvGraphicFramePr>
        <p:xfrm>
          <a:off x="396875" y="4944822"/>
          <a:ext cx="1219200" cy="800100"/>
        </p:xfrm>
        <a:graphic>
          <a:graphicData uri="http://schemas.openxmlformats.org/presentationml/2006/ole">
            <mc:AlternateContent xmlns:mc="http://schemas.openxmlformats.org/markup-compatibility/2006">
              <mc:Choice xmlns:v="urn:schemas-microsoft-com:vml" Requires="v">
                <p:oleObj spid="_x0000_s1254151" name="Equation" r:id="rId13" imgW="1218960" imgH="799920" progId="Equation.DSMT4">
                  <p:embed/>
                </p:oleObj>
              </mc:Choice>
              <mc:Fallback>
                <p:oleObj name="Equation" r:id="rId13" imgW="1218960" imgH="799920" progId="Equation.DSMT4">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875" y="4944822"/>
                        <a:ext cx="12192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 name="Object 3"/>
          <p:cNvGraphicFramePr>
            <a:graphicFrameLocks noChangeAspect="1"/>
          </p:cNvGraphicFramePr>
          <p:nvPr>
            <p:extLst>
              <p:ext uri="{D42A27DB-BD31-4B8C-83A1-F6EECF244321}">
                <p14:modId xmlns:p14="http://schemas.microsoft.com/office/powerpoint/2010/main" val="2477629288"/>
              </p:ext>
            </p:extLst>
          </p:nvPr>
        </p:nvGraphicFramePr>
        <p:xfrm>
          <a:off x="265818" y="5918200"/>
          <a:ext cx="7010400" cy="939800"/>
        </p:xfrm>
        <a:graphic>
          <a:graphicData uri="http://schemas.openxmlformats.org/presentationml/2006/ole">
            <mc:AlternateContent xmlns:mc="http://schemas.openxmlformats.org/markup-compatibility/2006">
              <mc:Choice xmlns:v="urn:schemas-microsoft-com:vml" Requires="v">
                <p:oleObj spid="_x0000_s1254152" name="Equation" r:id="rId15" imgW="7010280" imgH="939600" progId="Equation.DSMT4">
                  <p:embed/>
                </p:oleObj>
              </mc:Choice>
              <mc:Fallback>
                <p:oleObj name="Equation" r:id="rId15" imgW="7010280" imgH="939600"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5818" y="5918200"/>
                        <a:ext cx="70104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 name="Object 3"/>
          <p:cNvGraphicFramePr>
            <a:graphicFrameLocks noChangeAspect="1"/>
          </p:cNvGraphicFramePr>
          <p:nvPr/>
        </p:nvGraphicFramePr>
        <p:xfrm>
          <a:off x="9144000" y="4414450"/>
          <a:ext cx="2984500" cy="381000"/>
        </p:xfrm>
        <a:graphic>
          <a:graphicData uri="http://schemas.openxmlformats.org/presentationml/2006/ole">
            <mc:AlternateContent xmlns:mc="http://schemas.openxmlformats.org/markup-compatibility/2006">
              <mc:Choice xmlns:v="urn:schemas-microsoft-com:vml" Requires="v">
                <p:oleObj spid="_x0000_s1254153" name="Equation" r:id="rId17" imgW="2984400" imgH="380880" progId="Equation.DSMT4">
                  <p:embed/>
                </p:oleObj>
              </mc:Choice>
              <mc:Fallback>
                <p:oleObj name="Equation" r:id="rId17" imgW="2984400" imgH="380880" progId="Equation.DSMT4">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44000" y="4414450"/>
                        <a:ext cx="29845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3"/>
          <p:cNvGraphicFramePr>
            <a:graphicFrameLocks noChangeAspect="1"/>
          </p:cNvGraphicFramePr>
          <p:nvPr/>
        </p:nvGraphicFramePr>
        <p:xfrm>
          <a:off x="184150" y="3743085"/>
          <a:ext cx="5054600" cy="444500"/>
        </p:xfrm>
        <a:graphic>
          <a:graphicData uri="http://schemas.openxmlformats.org/presentationml/2006/ole">
            <mc:AlternateContent xmlns:mc="http://schemas.openxmlformats.org/markup-compatibility/2006">
              <mc:Choice xmlns:v="urn:schemas-microsoft-com:vml" Requires="v">
                <p:oleObj spid="_x0000_s1254154" name="Equation" r:id="rId19" imgW="5054400" imgH="444240" progId="Equation.DSMT4">
                  <p:embed/>
                </p:oleObj>
              </mc:Choice>
              <mc:Fallback>
                <p:oleObj name="Equation" r:id="rId19" imgW="5054400" imgH="444240" progId="Equation.DSMT4">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150" y="3743085"/>
                        <a:ext cx="50546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3"/>
          <p:cNvGraphicFramePr>
            <a:graphicFrameLocks noChangeAspect="1"/>
          </p:cNvGraphicFramePr>
          <p:nvPr/>
        </p:nvGraphicFramePr>
        <p:xfrm>
          <a:off x="9612805" y="5003084"/>
          <a:ext cx="1943100" cy="381000"/>
        </p:xfrm>
        <a:graphic>
          <a:graphicData uri="http://schemas.openxmlformats.org/presentationml/2006/ole">
            <mc:AlternateContent xmlns:mc="http://schemas.openxmlformats.org/markup-compatibility/2006">
              <mc:Choice xmlns:v="urn:schemas-microsoft-com:vml" Requires="v">
                <p:oleObj spid="_x0000_s1254155" name="Equation" r:id="rId21" imgW="1942920" imgH="380880" progId="Equation.DSMT4">
                  <p:embed/>
                </p:oleObj>
              </mc:Choice>
              <mc:Fallback>
                <p:oleObj name="Equation" r:id="rId21" imgW="1942920" imgH="380880" progId="Equation.DSMT4">
                  <p:embed/>
                  <p:pic>
                    <p:nvPicPr>
                      <p:cNvPr id="0" name="Picture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612805" y="5003084"/>
                        <a:ext cx="1943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3"/>
          <p:cNvGraphicFramePr>
            <a:graphicFrameLocks noChangeAspect="1"/>
          </p:cNvGraphicFramePr>
          <p:nvPr/>
        </p:nvGraphicFramePr>
        <p:xfrm>
          <a:off x="9732634" y="5602119"/>
          <a:ext cx="1765300" cy="381000"/>
        </p:xfrm>
        <a:graphic>
          <a:graphicData uri="http://schemas.openxmlformats.org/presentationml/2006/ole">
            <mc:AlternateContent xmlns:mc="http://schemas.openxmlformats.org/markup-compatibility/2006">
              <mc:Choice xmlns:v="urn:schemas-microsoft-com:vml" Requires="v">
                <p:oleObj spid="_x0000_s1254156" name="Equation" r:id="rId23" imgW="1765080" imgH="380880" progId="Equation.DSMT4">
                  <p:embed/>
                </p:oleObj>
              </mc:Choice>
              <mc:Fallback>
                <p:oleObj name="Equation" r:id="rId23" imgW="1765080" imgH="380880" progId="Equation.DSMT4">
                  <p:embed/>
                  <p:pic>
                    <p:nvPicPr>
                      <p:cNvPr id="0" name="Picture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32634" y="5602119"/>
                        <a:ext cx="1765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3"/>
          <p:cNvGraphicFramePr>
            <a:graphicFrameLocks noChangeAspect="1"/>
          </p:cNvGraphicFramePr>
          <p:nvPr/>
        </p:nvGraphicFramePr>
        <p:xfrm>
          <a:off x="190764" y="3073160"/>
          <a:ext cx="4724400" cy="508000"/>
        </p:xfrm>
        <a:graphic>
          <a:graphicData uri="http://schemas.openxmlformats.org/presentationml/2006/ole">
            <mc:AlternateContent xmlns:mc="http://schemas.openxmlformats.org/markup-compatibility/2006">
              <mc:Choice xmlns:v="urn:schemas-microsoft-com:vml" Requires="v">
                <p:oleObj spid="_x0000_s1254157" name="Equation" r:id="rId25" imgW="4724280" imgH="507960" progId="Equation.DSMT4">
                  <p:embed/>
                </p:oleObj>
              </mc:Choice>
              <mc:Fallback>
                <p:oleObj name="Equation" r:id="rId25" imgW="4724280" imgH="507960" progId="Equation.DSMT4">
                  <p:embed/>
                  <p:pic>
                    <p:nvPicPr>
                      <p:cNvPr id="0" name="Object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764" y="3073160"/>
                        <a:ext cx="47244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3"/>
          <p:cNvGraphicFramePr>
            <a:graphicFrameLocks noChangeAspect="1"/>
          </p:cNvGraphicFramePr>
          <p:nvPr/>
        </p:nvGraphicFramePr>
        <p:xfrm>
          <a:off x="148745" y="4390305"/>
          <a:ext cx="4127500" cy="444500"/>
        </p:xfrm>
        <a:graphic>
          <a:graphicData uri="http://schemas.openxmlformats.org/presentationml/2006/ole">
            <mc:AlternateContent xmlns:mc="http://schemas.openxmlformats.org/markup-compatibility/2006">
              <mc:Choice xmlns:v="urn:schemas-microsoft-com:vml" Requires="v">
                <p:oleObj spid="_x0000_s1254158" name="Equation" r:id="rId27" imgW="4127400" imgH="444240" progId="Equation.DSMT4">
                  <p:embed/>
                </p:oleObj>
              </mc:Choice>
              <mc:Fallback>
                <p:oleObj name="Equation" r:id="rId27" imgW="4127400" imgH="444240" progId="Equation.DSMT4">
                  <p:embed/>
                  <p:pic>
                    <p:nvPicPr>
                      <p:cNvPr id="0" name="Picture 1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8745" y="4390305"/>
                        <a:ext cx="41275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3"/>
          <p:cNvGraphicFramePr>
            <a:graphicFrameLocks noChangeAspect="1"/>
          </p:cNvGraphicFramePr>
          <p:nvPr/>
        </p:nvGraphicFramePr>
        <p:xfrm>
          <a:off x="209148" y="1821041"/>
          <a:ext cx="3352800" cy="444500"/>
        </p:xfrm>
        <a:graphic>
          <a:graphicData uri="http://schemas.openxmlformats.org/presentationml/2006/ole">
            <mc:AlternateContent xmlns:mc="http://schemas.openxmlformats.org/markup-compatibility/2006">
              <mc:Choice xmlns:v="urn:schemas-microsoft-com:vml" Requires="v">
                <p:oleObj spid="_x0000_s1254159" name="Equation" r:id="rId29" imgW="3352680" imgH="444240" progId="Equation.DSMT4">
                  <p:embed/>
                </p:oleObj>
              </mc:Choice>
              <mc:Fallback>
                <p:oleObj name="Equation" r:id="rId29" imgW="3352680" imgH="444240" progId="Equation.DSMT4">
                  <p:embed/>
                  <p:pic>
                    <p:nvPicPr>
                      <p:cNvPr id="0" name="Picture 1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9148" y="1821041"/>
                        <a:ext cx="33528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3" name="Straight Connector 22"/>
          <p:cNvCxnSpPr/>
          <p:nvPr/>
        </p:nvCxnSpPr>
        <p:spPr bwMode="auto">
          <a:xfrm>
            <a:off x="0" y="3734873"/>
            <a:ext cx="5306096" cy="0"/>
          </a:xfrm>
          <a:prstGeom prst="line">
            <a:avLst/>
          </a:prstGeom>
          <a:noFill/>
          <a:ln w="12700"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31"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smtClean="0"/>
              <a:t>0</a:t>
            </a:r>
            <a:endParaRPr lang="en-US" dirty="0"/>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smtClean="0"/>
              <a:t>1</a:t>
            </a:r>
            <a:endParaRPr lang="en-US" dirty="0"/>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4" name="Freeform 3"/>
          <p:cNvSpPr/>
          <p:nvPr/>
        </p:nvSpPr>
        <p:spPr bwMode="auto">
          <a:xfrm>
            <a:off x="5036024" y="3439236"/>
            <a:ext cx="847325" cy="2415654"/>
          </a:xfrm>
          <a:custGeom>
            <a:avLst/>
            <a:gdLst>
              <a:gd name="connsiteX0" fmla="*/ 0 w 847325"/>
              <a:gd name="connsiteY0" fmla="*/ 0 h 2415654"/>
              <a:gd name="connsiteX1" fmla="*/ 764275 w 847325"/>
              <a:gd name="connsiteY1" fmla="*/ 600501 h 2415654"/>
              <a:gd name="connsiteX2" fmla="*/ 791570 w 847325"/>
              <a:gd name="connsiteY2" fmla="*/ 2415654 h 2415654"/>
            </a:gdLst>
            <a:ahLst/>
            <a:cxnLst>
              <a:cxn ang="0">
                <a:pos x="connsiteX0" y="connsiteY0"/>
              </a:cxn>
              <a:cxn ang="0">
                <a:pos x="connsiteX1" y="connsiteY1"/>
              </a:cxn>
              <a:cxn ang="0">
                <a:pos x="connsiteX2" y="connsiteY2"/>
              </a:cxn>
            </a:cxnLst>
            <a:rect l="l" t="t" r="r" b="b"/>
            <a:pathLst>
              <a:path w="847325" h="2415654">
                <a:moveTo>
                  <a:pt x="0" y="0"/>
                </a:moveTo>
                <a:cubicBezTo>
                  <a:pt x="316173" y="98946"/>
                  <a:pt x="632347" y="197892"/>
                  <a:pt x="764275" y="600501"/>
                </a:cubicBezTo>
                <a:cubicBezTo>
                  <a:pt x="896203" y="1003110"/>
                  <a:pt x="843886" y="1709382"/>
                  <a:pt x="791570" y="2415654"/>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6" name="Straight Arrow Connector 5"/>
          <p:cNvCxnSpPr>
            <a:stCxn id="68" idx="2"/>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Maximum water level that can be held by siphon</a:t>
            </a:r>
            <a:endParaRPr lang="en-US" dirty="0"/>
          </a:p>
        </p:txBody>
      </p:sp>
      <p:graphicFrame>
        <p:nvGraphicFramePr>
          <p:cNvPr id="34819" name="Object 8"/>
          <p:cNvGraphicFramePr>
            <a:graphicFrameLocks noChangeAspect="1"/>
          </p:cNvGraphicFramePr>
          <p:nvPr/>
        </p:nvGraphicFramePr>
        <p:xfrm>
          <a:off x="276954" y="1908473"/>
          <a:ext cx="7010400" cy="939800"/>
        </p:xfrm>
        <a:graphic>
          <a:graphicData uri="http://schemas.openxmlformats.org/presentationml/2006/ole">
            <mc:AlternateContent xmlns:mc="http://schemas.openxmlformats.org/markup-compatibility/2006">
              <mc:Choice xmlns:v="urn:schemas-microsoft-com:vml" Requires="v">
                <p:oleObj spid="_x0000_s587396" name="Equation" r:id="rId3" imgW="7010280" imgH="939600" progId="Equation.DSMT4">
                  <p:embed/>
                </p:oleObj>
              </mc:Choice>
              <mc:Fallback>
                <p:oleObj name="Equation" r:id="rId3" imgW="7010280" imgH="9396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954" y="1908473"/>
                        <a:ext cx="70104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19906" y="2953349"/>
            <a:ext cx="4724233" cy="954107"/>
          </a:xfrm>
          <a:prstGeom prst="rect">
            <a:avLst/>
          </a:prstGeom>
          <a:noFill/>
        </p:spPr>
        <p:txBody>
          <a:bodyPr wrap="square" rtlCol="0">
            <a:spAutoFit/>
          </a:bodyPr>
          <a:lstStyle/>
          <a:p>
            <a:r>
              <a:rPr lang="en-US" b="0" dirty="0" smtClean="0"/>
              <a:t>Failure mode is when H</a:t>
            </a:r>
            <a:r>
              <a:rPr lang="en-US" b="0" baseline="-25000" dirty="0" smtClean="0"/>
              <a:t>1</a:t>
            </a:r>
            <a:r>
              <a:rPr lang="en-US" b="0" dirty="0" smtClean="0"/>
              <a:t>=H</a:t>
            </a:r>
            <a:r>
              <a:rPr lang="en-US" b="0" baseline="-25000" dirty="0" smtClean="0"/>
              <a:t>3</a:t>
            </a:r>
            <a:r>
              <a:rPr lang="en-US" b="0" dirty="0" smtClean="0"/>
              <a:t> Set H</a:t>
            </a:r>
            <a:r>
              <a:rPr lang="en-US" b="0" baseline="-25000" dirty="0" smtClean="0"/>
              <a:t>1</a:t>
            </a:r>
            <a:r>
              <a:rPr lang="en-US" b="0" dirty="0" smtClean="0"/>
              <a:t>=H</a:t>
            </a:r>
            <a:r>
              <a:rPr lang="en-US" b="0" baseline="-25000" dirty="0" smtClean="0"/>
              <a:t>3</a:t>
            </a:r>
            <a:r>
              <a:rPr lang="en-US" b="0" dirty="0" smtClean="0"/>
              <a:t>, then solve for H</a:t>
            </a:r>
            <a:r>
              <a:rPr lang="en-US" b="0" baseline="-25000" dirty="0" smtClean="0"/>
              <a:t>3</a:t>
            </a:r>
            <a:endParaRPr lang="en-US" b="0" baseline="-25000" dirty="0"/>
          </a:p>
        </p:txBody>
      </p:sp>
      <p:graphicFrame>
        <p:nvGraphicFramePr>
          <p:cNvPr id="10" name="Object 8"/>
          <p:cNvGraphicFramePr>
            <a:graphicFrameLocks noChangeAspect="1"/>
          </p:cNvGraphicFramePr>
          <p:nvPr/>
        </p:nvGraphicFramePr>
        <p:xfrm>
          <a:off x="371961" y="3986586"/>
          <a:ext cx="5448300" cy="939800"/>
        </p:xfrm>
        <a:graphic>
          <a:graphicData uri="http://schemas.openxmlformats.org/presentationml/2006/ole">
            <mc:AlternateContent xmlns:mc="http://schemas.openxmlformats.org/markup-compatibility/2006">
              <mc:Choice xmlns:v="urn:schemas-microsoft-com:vml" Requires="v">
                <p:oleObj spid="_x0000_s587397" name="Equation" r:id="rId5" imgW="5448240" imgH="939600" progId="Equation.DSMT4">
                  <p:embed/>
                </p:oleObj>
              </mc:Choice>
              <mc:Fallback>
                <p:oleObj name="Equation" r:id="rId5" imgW="5448240" imgH="9396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61" y="3986586"/>
                        <a:ext cx="54483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8"/>
          <p:cNvGraphicFramePr>
            <a:graphicFrameLocks noChangeAspect="1"/>
          </p:cNvGraphicFramePr>
          <p:nvPr/>
        </p:nvGraphicFramePr>
        <p:xfrm>
          <a:off x="9144000" y="5575300"/>
          <a:ext cx="9753601" cy="2565400"/>
        </p:xfrm>
        <a:graphic>
          <a:graphicData uri="http://schemas.openxmlformats.org/presentationml/2006/ole">
            <mc:AlternateContent xmlns:mc="http://schemas.openxmlformats.org/markup-compatibility/2006">
              <mc:Choice xmlns:v="urn:schemas-microsoft-com:vml" Requires="v">
                <p:oleObj spid="_x0000_s587398" name="Equation" r:id="rId7" imgW="9753480" imgH="2565360" progId="Equation.DSMT4">
                  <p:embed/>
                </p:oleObj>
              </mc:Choice>
              <mc:Fallback>
                <p:oleObj name="Equation" r:id="rId7" imgW="9753480" imgH="256536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0" y="5575300"/>
                        <a:ext cx="9753601"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3" name="Object 7"/>
          <p:cNvGraphicFramePr>
            <a:graphicFrameLocks noChangeAspect="1"/>
          </p:cNvGraphicFramePr>
          <p:nvPr/>
        </p:nvGraphicFramePr>
        <p:xfrm>
          <a:off x="330754" y="5604208"/>
          <a:ext cx="3289300" cy="965200"/>
        </p:xfrm>
        <a:graphic>
          <a:graphicData uri="http://schemas.openxmlformats.org/presentationml/2006/ole">
            <mc:AlternateContent xmlns:mc="http://schemas.openxmlformats.org/markup-compatibility/2006">
              <mc:Choice xmlns:v="urn:schemas-microsoft-com:vml" Requires="v">
                <p:oleObj spid="_x0000_s587399" name="Equation" r:id="rId9" imgW="3288960" imgH="965160" progId="Equation.DSMT4">
                  <p:embed/>
                </p:oleObj>
              </mc:Choice>
              <mc:Fallback>
                <p:oleObj name="Equation" r:id="rId9" imgW="3288960" imgH="96516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754" y="5604208"/>
                        <a:ext cx="32893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Box 12"/>
          <p:cNvSpPr txBox="1"/>
          <p:nvPr/>
        </p:nvSpPr>
        <p:spPr>
          <a:xfrm>
            <a:off x="3685904" y="5886244"/>
            <a:ext cx="5006499" cy="523220"/>
          </a:xfrm>
          <a:prstGeom prst="rect">
            <a:avLst/>
          </a:prstGeom>
          <a:noFill/>
        </p:spPr>
        <p:txBody>
          <a:bodyPr wrap="none" rtlCol="0">
            <a:spAutoFit/>
          </a:bodyPr>
          <a:lstStyle/>
          <a:p>
            <a:r>
              <a:rPr lang="en-US" b="0" dirty="0" smtClean="0"/>
              <a:t>This is the maximum value of H</a:t>
            </a:r>
            <a:r>
              <a:rPr lang="en-US" b="0" baseline="-25000" dirty="0" smtClean="0"/>
              <a:t>3</a:t>
            </a:r>
            <a:endParaRPr lang="en-US" b="0" baseline="-25000" dirty="0"/>
          </a:p>
        </p:txBody>
      </p:sp>
      <p:pic>
        <p:nvPicPr>
          <p:cNvPr id="16" name="Picture 17"/>
          <p:cNvPicPr>
            <a:picLocks noChangeAspect="1" noChangeArrowheads="1"/>
          </p:cNvPicPr>
          <p:nvPr/>
        </p:nvPicPr>
        <p:blipFill>
          <a:blip r:embed="rId11" cstate="print"/>
          <a:srcRect/>
          <a:stretch>
            <a:fillRect/>
          </a:stretch>
        </p:blipFill>
        <p:spPr bwMode="auto">
          <a:xfrm>
            <a:off x="6186939" y="2604977"/>
            <a:ext cx="2957061" cy="3221665"/>
          </a:xfrm>
          <a:prstGeom prst="rect">
            <a:avLst/>
          </a:prstGeom>
          <a:noFill/>
          <a:ln w="9525">
            <a:noFill/>
            <a:miter lim="800000"/>
            <a:headEnd/>
            <a:tailEnd/>
          </a:ln>
          <a:effectLst/>
        </p:spPr>
      </p:pic>
      <p:graphicFrame>
        <p:nvGraphicFramePr>
          <p:cNvPr id="11" name="Object 7"/>
          <p:cNvGraphicFramePr>
            <a:graphicFrameLocks noChangeAspect="1"/>
          </p:cNvGraphicFramePr>
          <p:nvPr/>
        </p:nvGraphicFramePr>
        <p:xfrm>
          <a:off x="590061" y="7351122"/>
          <a:ext cx="3289300" cy="965200"/>
        </p:xfrm>
        <a:graphic>
          <a:graphicData uri="http://schemas.openxmlformats.org/presentationml/2006/ole">
            <mc:AlternateContent xmlns:mc="http://schemas.openxmlformats.org/markup-compatibility/2006">
              <mc:Choice xmlns:v="urn:schemas-microsoft-com:vml" Requires="v">
                <p:oleObj spid="_x0000_s587400" name="Equation" r:id="rId12" imgW="3288960" imgH="965160" progId="Equation.DSMT4">
                  <p:embed/>
                </p:oleObj>
              </mc:Choice>
              <mc:Fallback>
                <p:oleObj name="Equation" r:id="rId12" imgW="3288960" imgH="96516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0061" y="7351122"/>
                        <a:ext cx="32893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smtClean="0"/>
              <a:t>Assembling Multiple Stage Filters</a:t>
            </a:r>
            <a:endParaRPr lang="en-US" dirty="0"/>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smtClean="0">
                <a:solidFill>
                  <a:schemeClr val="tx2"/>
                </a:solidFill>
              </a:rPr>
              <a:t>Dynamic Filter</a:t>
            </a:r>
            <a:endParaRPr lang="en-US" dirty="0">
              <a:solidFill>
                <a:schemeClr val="tx2"/>
              </a:solidFill>
            </a:endParaRP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smtClean="0">
                <a:solidFill>
                  <a:schemeClr val="tx2"/>
                </a:solidFill>
              </a:rPr>
              <a:t>Roughing</a:t>
            </a:r>
            <a:endParaRPr lang="en-US" dirty="0">
              <a:solidFill>
                <a:schemeClr val="tx2"/>
              </a:solidFill>
            </a:endParaRP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smtClean="0">
                <a:solidFill>
                  <a:schemeClr val="tx2"/>
                </a:solidFill>
              </a:rPr>
              <a:t>Slow Sand</a:t>
            </a:r>
            <a:endParaRPr lang="en-US" dirty="0">
              <a:solidFill>
                <a:schemeClr val="tx2"/>
              </a:solidFill>
            </a:endParaRP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Jesus de </a:t>
            </a:r>
            <a:r>
              <a:rPr lang="en-US" dirty="0" err="1" smtClean="0"/>
              <a:t>Otoro</a:t>
            </a:r>
            <a:r>
              <a:rPr lang="en-US" dirty="0" smtClean="0"/>
              <a:t>, Honduras: Dynamic Filters</a:t>
            </a:r>
            <a:endParaRPr lang="en-US" dirty="0"/>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smtClean="0"/>
              <a:t>Multiple Stage Filtration Options for pretreatment for SSF</a:t>
            </a:r>
            <a:endParaRPr lang="en-US" dirty="0"/>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smtClean="0"/>
              <a:t>Filters in series with different size media in each filter</a:t>
            </a:r>
            <a:endParaRPr lang="en-US" b="0" dirty="0"/>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smtClean="0"/>
              <a:t>Dynamic filter (clogs to shutdown plant)</a:t>
            </a:r>
            <a:endParaRPr lang="en-US" b="0" dirty="0"/>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smtClean="0"/>
              <a:t>Up flow gravel filter with multiple layers</a:t>
            </a:r>
            <a:endParaRPr lang="en-US" b="0" dirty="0"/>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smtClean="0"/>
              <a:t>Best option here is dynamic + Up flow with layers</a:t>
            </a:r>
            <a:endParaRPr lang="en-US" b="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smtClean="0"/>
              <a:t>Up flow Roughing filter</a:t>
            </a:r>
            <a:endParaRPr lang="en-US" dirty="0"/>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smtClean="0"/>
              <a:t>0.08 to 0.17 mm/s</a:t>
            </a:r>
            <a:endParaRPr lang="en-US" b="0" dirty="0"/>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smtClean="0"/>
              <a:t>Turbidity removal is between 50% and 90%</a:t>
            </a:r>
            <a:endParaRPr lang="en-US" sz="2000" b="0" dirty="0"/>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smtClean="0"/>
              <a:t>D = 19 - 25 mm</a:t>
            </a:r>
            <a:endParaRPr lang="en-US" sz="1800" dirty="0"/>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smtClean="0"/>
              <a:t>D = 13 - 19 mm</a:t>
            </a:r>
            <a:endParaRPr lang="en-US" sz="1600" dirty="0"/>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smtClean="0"/>
              <a:t>D = 6 - 13 mm</a:t>
            </a:r>
            <a:endParaRPr lang="en-US" sz="1600" dirty="0"/>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smtClean="0"/>
              <a:t>D = 3 - 6 mm</a:t>
            </a:r>
            <a:endParaRPr lang="en-US" sz="1600" dirty="0"/>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smtClean="0"/>
              <a:t>D = 1.6 – 3 mm</a:t>
            </a:r>
            <a:endParaRPr lang="en-US" sz="1600" dirty="0"/>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smtClean="0"/>
              <a:t>overflow</a:t>
            </a:r>
            <a:endParaRPr lang="en-US" sz="2000" b="0" dirty="0"/>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smtClean="0"/>
              <a:t>From dynamic filter</a:t>
            </a:r>
            <a:endParaRPr lang="en-US" sz="2000" b="0" dirty="0"/>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smtClean="0"/>
              <a:t>Wash water</a:t>
            </a:r>
            <a:endParaRPr lang="en-US" sz="2000" b="0" dirty="0"/>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smtClean="0"/>
              <a:t>Rapid opening wash valve</a:t>
            </a:r>
            <a:endParaRPr lang="en-US" sz="2000" b="0" dirty="0"/>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smtClean="0"/>
              <a:t>Cap to prevent air entrance during washing</a:t>
            </a:r>
            <a:endParaRPr lang="en-US" sz="2000" b="0" dirty="0"/>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smtClean="0"/>
              <a:t>Exit chamber</a:t>
            </a:r>
            <a:endParaRPr lang="en-US" sz="2000" b="0" dirty="0"/>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smtClean="0"/>
              <a:t>Effluent</a:t>
            </a:r>
            <a:endParaRPr lang="en-US" sz="2000" b="0" dirty="0"/>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smtClean="0"/>
              <a:t>Manifold system</a:t>
            </a:r>
            <a:endParaRPr lang="en-US" sz="2000" b="0" dirty="0"/>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smtClean="0"/>
              <a:t>Cleaning, Impossible fittings, Maintenance, Water exit?</a:t>
            </a:r>
            <a:endParaRPr lang="en-US" b="0" dirty="0"/>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smtClean="0">
                <a:solidFill>
                  <a:schemeClr val="accent4"/>
                </a:solidFill>
              </a:rPr>
              <a:t>2 m long</a:t>
            </a:r>
            <a:endParaRPr lang="en-US" sz="2400" b="0" dirty="0">
              <a:solidFill>
                <a:schemeClr val="accent4"/>
              </a:solidFill>
            </a:endParaRP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smtClean="0">
                <a:solidFill>
                  <a:schemeClr val="accent4"/>
                </a:solidFill>
              </a:rPr>
              <a:t>5.5 mm/s during wash</a:t>
            </a:r>
            <a:endParaRPr lang="en-US" b="0" dirty="0">
              <a:solidFill>
                <a:schemeClr val="accent4"/>
              </a:solidFill>
            </a:endParaRP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smtClean="0">
                <a:solidFill>
                  <a:schemeClr val="accent4"/>
                </a:solidFill>
              </a:rPr>
              <a:t>50x</a:t>
            </a:r>
            <a:endParaRPr lang="en-US" dirty="0">
              <a:solidFill>
                <a:schemeClr val="accent4"/>
              </a:solidFill>
            </a:endParaRP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iteration of covering a roughing filter…</a:t>
            </a:r>
            <a:endParaRPr lang="en-US" dirty="0"/>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smtClean="0"/>
              <a:t>Covered to reduce growth of algae. What is the next logical step?</a:t>
            </a:r>
            <a:endParaRPr lang="en-US" b="0" dirty="0"/>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System Comparison: Multistage vs. AguaClara water treatment</a:t>
            </a:r>
            <a:endParaRPr lang="en-US" dirty="0"/>
          </a:p>
        </p:txBody>
      </p:sp>
      <p:sp>
        <p:nvSpPr>
          <p:cNvPr id="3" name="Content Placeholder 2"/>
          <p:cNvSpPr>
            <a:spLocks noGrp="1"/>
          </p:cNvSpPr>
          <p:nvPr>
            <p:ph idx="1"/>
          </p:nvPr>
        </p:nvSpPr>
        <p:spPr>
          <a:xfrm>
            <a:off x="457200" y="1600200"/>
            <a:ext cx="5711588" cy="4525963"/>
          </a:xfrm>
        </p:spPr>
        <p:txBody>
          <a:bodyPr/>
          <a:lstStyle/>
          <a:p>
            <a:r>
              <a:rPr lang="en-US" dirty="0" smtClean="0"/>
              <a:t>Multistage has more expensive hardware (many large valves) and requires 10 to 20 times more land area</a:t>
            </a:r>
          </a:p>
          <a:p>
            <a:r>
              <a:rPr lang="en-US" dirty="0" smtClean="0"/>
              <a:t>Multistage doesn’t use coagulants</a:t>
            </a:r>
          </a:p>
          <a:p>
            <a:r>
              <a:rPr lang="en-US" dirty="0" smtClean="0"/>
              <a:t>Multistage performs poorly with turbid water </a:t>
            </a:r>
          </a:p>
          <a:p>
            <a:r>
              <a:rPr lang="en-US" dirty="0" smtClean="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pic>
        <p:nvPicPr>
          <p:cNvPr id="49" name="Picture 2" descr="Sage or Guide">
            <a:hlinkClick r:id="rId6" action="ppaction://hlinkpres?slideindex=14&amp;slidetitle=porewatervelocity"/>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8417" y="230310"/>
            <a:ext cx="346983" cy="859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smtClean="0"/>
              <a:t>Net Velocity</a:t>
            </a:r>
          </a:p>
          <a:p>
            <a:r>
              <a:rPr lang="en-US" dirty="0" smtClean="0"/>
              <a:t>Hydraulics</a:t>
            </a:r>
            <a:endParaRPr lang="en-US" dirty="0"/>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smtClean="0"/>
              <a:t>Model predictions</a:t>
            </a:r>
          </a:p>
          <a:p>
            <a:r>
              <a:rPr lang="en-US" dirty="0"/>
              <a:t>Methods to improve performance</a:t>
            </a:r>
          </a:p>
          <a:p>
            <a:pPr lvl="1"/>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smtClean="0"/>
              <a:t>Rapid Sand Filter Design</a:t>
            </a:r>
            <a:endParaRPr lang="en-US" dirty="0"/>
          </a:p>
        </p:txBody>
      </p:sp>
      <p:sp>
        <p:nvSpPr>
          <p:cNvPr id="31747" name="Rectangle 3"/>
          <p:cNvSpPr>
            <a:spLocks noGrp="1" noChangeArrowheads="1"/>
          </p:cNvSpPr>
          <p:nvPr>
            <p:ph idx="1"/>
          </p:nvPr>
        </p:nvSpPr>
        <p:spPr/>
        <p:txBody>
          <a:bodyPr/>
          <a:lstStyle/>
          <a:p>
            <a:r>
              <a:rPr lang="en-US" dirty="0" smtClean="0"/>
              <a:t>Filter media</a:t>
            </a:r>
          </a:p>
          <a:p>
            <a:pPr lvl="1"/>
            <a:r>
              <a:rPr lang="en-US" dirty="0" smtClean="0"/>
              <a:t>silica sand and anthracite coal</a:t>
            </a:r>
          </a:p>
          <a:p>
            <a:pPr lvl="1"/>
            <a:r>
              <a:rPr lang="en-US" dirty="0" smtClean="0"/>
              <a:t>non-uniform media will stratify with _______ particles at the top</a:t>
            </a:r>
          </a:p>
          <a:p>
            <a:r>
              <a:rPr lang="en-US" dirty="0" smtClean="0"/>
              <a:t>Filtration approach velocities</a:t>
            </a:r>
          </a:p>
          <a:p>
            <a:pPr lvl="1"/>
            <a:r>
              <a:rPr lang="en-US" dirty="0" smtClean="0"/>
              <a:t>0.7 – 2.8 mm/s</a:t>
            </a:r>
          </a:p>
          <a:p>
            <a:r>
              <a:rPr lang="en-US" dirty="0" smtClean="0"/>
              <a:t>Backwash approach velocities</a:t>
            </a:r>
          </a:p>
          <a:p>
            <a:pPr lvl="1"/>
            <a:r>
              <a:rPr lang="en-US" dirty="0" smtClean="0"/>
              <a:t>set to obtain a bed porosity, </a:t>
            </a:r>
            <a:r>
              <a:rPr lang="en-US" dirty="0" smtClean="0">
                <a:latin typeface="Symbol" pitchFamily="18" charset="2"/>
              </a:rPr>
              <a:t>f</a:t>
            </a:r>
            <a:r>
              <a:rPr lang="en-US" dirty="0" smtClean="0"/>
              <a:t>, of 0.65 to 0.70</a:t>
            </a:r>
          </a:p>
          <a:p>
            <a:pPr lvl="1"/>
            <a:r>
              <a:rPr lang="en-US" dirty="0" smtClean="0"/>
              <a:t>Fluidized bed</a:t>
            </a:r>
          </a:p>
          <a:p>
            <a:pPr lvl="1"/>
            <a:endParaRPr lang="en-US" dirty="0" smtClean="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smtClean="0">
                <a:solidFill>
                  <a:schemeClr val="accent4"/>
                </a:solidFill>
              </a:rPr>
              <a:t>Similar in size to AguaClara </a:t>
            </a:r>
            <a:r>
              <a:rPr lang="en-US" b="0" dirty="0" err="1" smtClean="0">
                <a:solidFill>
                  <a:schemeClr val="accent4"/>
                </a:solidFill>
              </a:rPr>
              <a:t>Sed</a:t>
            </a:r>
            <a:r>
              <a:rPr lang="en-US" b="0" dirty="0" smtClean="0">
                <a:solidFill>
                  <a:schemeClr val="accent4"/>
                </a:solidFill>
              </a:rPr>
              <a:t> (1 mm/s)</a:t>
            </a:r>
            <a:endParaRPr lang="en-US" b="0" dirty="0">
              <a:solidFill>
                <a:schemeClr val="accent4"/>
              </a:solidFill>
            </a:endParaRPr>
          </a:p>
        </p:txBody>
      </p:sp>
      <p:grpSp>
        <p:nvGrpSpPr>
          <p:cNvPr id="2" name="Group 1"/>
          <p:cNvGrpSpPr/>
          <p:nvPr/>
        </p:nvGrpSpPr>
        <p:grpSpPr>
          <a:xfrm>
            <a:off x="6663354" y="17866"/>
            <a:ext cx="2511946" cy="2438731"/>
            <a:chOff x="1447800" y="1892300"/>
            <a:chExt cx="4432300" cy="4686300"/>
          </a:xfrm>
        </p:grpSpPr>
        <p:sp>
          <p:nvSpPr>
            <p:cNvPr id="6"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smtClean="0"/>
              <a:t>Does water speed up or slow down when it enters the sand?</a:t>
            </a:r>
            <a:endParaRPr lang="en-US" sz="2400" b="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smtClean="0"/>
              <a:t>Backwash (</a:t>
            </a:r>
            <a:r>
              <a:rPr lang="en-US" dirty="0" smtClean="0">
                <a:hlinkClick r:id="rId6"/>
              </a:rPr>
              <a:t>Fluidized Bed</a:t>
            </a:r>
            <a:r>
              <a:rPr lang="en-US" dirty="0" smtClean="0"/>
              <a:t>)</a:t>
            </a:r>
            <a:endParaRPr lang="en-US" dirty="0"/>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a:t>
            </a:r>
            <a:r>
              <a:rPr lang="en-US" b="0" dirty="0" smtClean="0">
                <a:solidFill>
                  <a:schemeClr val="folHlink"/>
                </a:solidFill>
              </a:rPr>
              <a:t>effluent side of </a:t>
            </a:r>
            <a:r>
              <a:rPr lang="en-US" b="0" dirty="0">
                <a:solidFill>
                  <a:schemeClr val="folHlink"/>
                </a:solidFill>
              </a:rPr>
              <a:t>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p:cNvPicPr>
            <a:picLocks noChangeAspect="1" noChangeArrowheads="1"/>
          </p:cNvPicPr>
          <p:nvPr/>
        </p:nvPicPr>
        <p:blipFill>
          <a:blip r:embed="rId3"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Net Velocity Concept for estimating plant size</a:t>
            </a:r>
            <a:endParaRPr lang="en-US" dirty="0"/>
          </a:p>
        </p:txBody>
      </p:sp>
      <p:pic>
        <p:nvPicPr>
          <p:cNvPr id="1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348995" y="5237432"/>
            <a:ext cx="4525690" cy="1569660"/>
          </a:xfrm>
          <a:prstGeom prst="rect">
            <a:avLst/>
          </a:prstGeom>
          <a:noFill/>
        </p:spPr>
        <p:txBody>
          <a:bodyPr wrap="square" rtlCol="0">
            <a:spAutoFit/>
          </a:bodyPr>
          <a:lstStyle/>
          <a:p>
            <a:r>
              <a:rPr lang="en-US" sz="2400" b="0" dirty="0" smtClean="0"/>
              <a:t>Use this velocity to determine approximate total unit process area.</a:t>
            </a:r>
          </a:p>
          <a:p>
            <a:r>
              <a:rPr lang="en-US" sz="2400" b="0" dirty="0" smtClean="0"/>
              <a:t>Similar approach for sizing AguaClara facility for comparison</a:t>
            </a:r>
            <a:endParaRPr lang="en-US" sz="2400" b="0" dirty="0"/>
          </a:p>
        </p:txBody>
      </p:sp>
      <p:graphicFrame>
        <p:nvGraphicFramePr>
          <p:cNvPr id="3" name="Object 6"/>
          <p:cNvGraphicFramePr>
            <a:graphicFrameLocks noChangeAspect="1"/>
          </p:cNvGraphicFramePr>
          <p:nvPr/>
        </p:nvGraphicFramePr>
        <p:xfrm>
          <a:off x="336463" y="1945188"/>
          <a:ext cx="2082800" cy="838200"/>
        </p:xfrm>
        <a:graphic>
          <a:graphicData uri="http://schemas.openxmlformats.org/presentationml/2006/ole">
            <mc:AlternateContent xmlns:mc="http://schemas.openxmlformats.org/markup-compatibility/2006">
              <mc:Choice xmlns:v="urn:schemas-microsoft-com:vml" Requires="v">
                <p:oleObj spid="_x0000_s631302" name="Equation" r:id="rId5" imgW="2082600" imgH="838080" progId="Equation.DSMT4">
                  <p:embed/>
                </p:oleObj>
              </mc:Choice>
              <mc:Fallback>
                <p:oleObj name="Equation" r:id="rId5" imgW="2082600" imgH="838080" progId="Equation.DSMT4">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463" y="1945188"/>
                        <a:ext cx="208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0791" name="Object 7"/>
          <p:cNvGraphicFramePr>
            <a:graphicFrameLocks noChangeAspect="1"/>
          </p:cNvGraphicFramePr>
          <p:nvPr/>
        </p:nvGraphicFramePr>
        <p:xfrm>
          <a:off x="150486" y="3748935"/>
          <a:ext cx="3632200" cy="838200"/>
        </p:xfrm>
        <a:graphic>
          <a:graphicData uri="http://schemas.openxmlformats.org/presentationml/2006/ole">
            <mc:AlternateContent xmlns:mc="http://schemas.openxmlformats.org/markup-compatibility/2006">
              <mc:Choice xmlns:v="urn:schemas-microsoft-com:vml" Requires="v">
                <p:oleObj spid="_x0000_s631303" name="Equation" r:id="rId7" imgW="3632040" imgH="838080" progId="Equation.DSMT4">
                  <p:embed/>
                </p:oleObj>
              </mc:Choice>
              <mc:Fallback>
                <p:oleObj name="Equation" r:id="rId7" imgW="3632040" imgH="838080" progId="Equation.DSMT4">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486" y="3748935"/>
                        <a:ext cx="3632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0792" name="Object 8"/>
          <p:cNvGraphicFramePr>
            <a:graphicFrameLocks noChangeAspect="1"/>
          </p:cNvGraphicFramePr>
          <p:nvPr/>
        </p:nvGraphicFramePr>
        <p:xfrm>
          <a:off x="239909" y="4663509"/>
          <a:ext cx="1549400" cy="812800"/>
        </p:xfrm>
        <a:graphic>
          <a:graphicData uri="http://schemas.openxmlformats.org/presentationml/2006/ole">
            <mc:AlternateContent xmlns:mc="http://schemas.openxmlformats.org/markup-compatibility/2006">
              <mc:Choice xmlns:v="urn:schemas-microsoft-com:vml" Requires="v">
                <p:oleObj spid="_x0000_s631304" name="Equation" r:id="rId9" imgW="1549080" imgH="812520" progId="Equation.DSMT4">
                  <p:embed/>
                </p:oleObj>
              </mc:Choice>
              <mc:Fallback>
                <p:oleObj name="Equation" r:id="rId9" imgW="1549080" imgH="812520" progId="Equation.DSMT4">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909" y="4663509"/>
                        <a:ext cx="15494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0793" name="Object 9"/>
          <p:cNvGraphicFramePr>
            <a:graphicFrameLocks noChangeAspect="1"/>
          </p:cNvGraphicFramePr>
          <p:nvPr/>
        </p:nvGraphicFramePr>
        <p:xfrm>
          <a:off x="181715" y="5487444"/>
          <a:ext cx="3644900" cy="1219200"/>
        </p:xfrm>
        <a:graphic>
          <a:graphicData uri="http://schemas.openxmlformats.org/presentationml/2006/ole">
            <mc:AlternateContent xmlns:mc="http://schemas.openxmlformats.org/markup-compatibility/2006">
              <mc:Choice xmlns:v="urn:schemas-microsoft-com:vml" Requires="v">
                <p:oleObj spid="_x0000_s631305" name="Equation" r:id="rId11" imgW="3644640" imgH="1218960" progId="Equation.DSMT4">
                  <p:embed/>
                </p:oleObj>
              </mc:Choice>
              <mc:Fallback>
                <p:oleObj name="Equation" r:id="rId11" imgW="3644640" imgH="1218960" progId="Equation.DSMT4">
                  <p:embed/>
                  <p:pic>
                    <p:nvPicPr>
                      <p:cNvPr id="0"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715" y="5487444"/>
                        <a:ext cx="36449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Picture 2" descr="Sage or Guide">
            <a:hlinkClick r:id="rId13" action="ppaction://hlinkpres?slideindex=1&amp;slidetitle=NetVelocity"/>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smtClean="0"/>
                        <a:t>Filter type</a:t>
                      </a:r>
                      <a:endParaRPr lang="en-US" dirty="0"/>
                    </a:p>
                  </a:txBody>
                  <a:tcPr/>
                </a:tc>
                <a:tc>
                  <a:txBody>
                    <a:bodyPr/>
                    <a:lstStyle/>
                    <a:p>
                      <a:r>
                        <a:rPr lang="en-US" dirty="0" smtClean="0"/>
                        <a:t>Velocity (mm/s)</a:t>
                      </a:r>
                      <a:endParaRPr lang="en-US" dirty="0"/>
                    </a:p>
                  </a:txBody>
                  <a:tcPr/>
                </a:tc>
                <a:tc>
                  <a:txBody>
                    <a:bodyPr/>
                    <a:lstStyle/>
                    <a:p>
                      <a:r>
                        <a:rPr lang="en-US" dirty="0" smtClean="0"/>
                        <a:t>Cleaning</a:t>
                      </a:r>
                      <a:endParaRPr lang="en-US" dirty="0"/>
                    </a:p>
                  </a:txBody>
                  <a:tcPr/>
                </a:tc>
                <a:tc>
                  <a:txBody>
                    <a:bodyPr/>
                    <a:lstStyle/>
                    <a:p>
                      <a:r>
                        <a:rPr lang="en-US" dirty="0" smtClean="0"/>
                        <a:t>Max (NTU)</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pC</a:t>
                      </a:r>
                      <a:r>
                        <a:rPr lang="en-US" dirty="0" smtClean="0"/>
                        <a:t>*</a:t>
                      </a:r>
                    </a:p>
                    <a:p>
                      <a:endParaRPr lang="en-US" dirty="0"/>
                    </a:p>
                  </a:txBody>
                  <a:tcPr/>
                </a:tc>
                <a:tc>
                  <a:txBody>
                    <a:bodyPr/>
                    <a:lstStyle/>
                    <a:p>
                      <a:r>
                        <a:rPr lang="en-US" dirty="0" smtClean="0"/>
                        <a:t>Area (m</a:t>
                      </a:r>
                      <a:r>
                        <a:rPr lang="en-US" baseline="30000" dirty="0" smtClean="0"/>
                        <a:t>2</a:t>
                      </a:r>
                      <a:r>
                        <a:rPr lang="en-US" dirty="0" smtClean="0"/>
                        <a:t>) for 1 L/s</a:t>
                      </a:r>
                      <a:endParaRPr lang="en-US" dirty="0"/>
                    </a:p>
                  </a:txBody>
                  <a:tcPr/>
                </a:tc>
                <a:extLst>
                  <a:ext uri="{0D108BD9-81ED-4DB2-BD59-A6C34878D82A}">
                    <a16:rowId xmlns:a16="http://schemas.microsoft.com/office/drawing/2014/main" val="10000"/>
                  </a:ext>
                </a:extLst>
              </a:tr>
              <a:tr h="370840">
                <a:tc>
                  <a:txBody>
                    <a:bodyPr/>
                    <a:lstStyle/>
                    <a:p>
                      <a:r>
                        <a:rPr lang="en-US" dirty="0" smtClean="0"/>
                        <a:t>Dynamic</a:t>
                      </a:r>
                      <a:endParaRPr lang="en-US" dirty="0"/>
                    </a:p>
                  </a:txBody>
                  <a:tcPr>
                    <a:solidFill>
                      <a:schemeClr val="accent2">
                        <a:lumMod val="20000"/>
                        <a:lumOff val="80000"/>
                      </a:schemeClr>
                    </a:solidFill>
                  </a:tcPr>
                </a:tc>
                <a:tc>
                  <a:txBody>
                    <a:bodyPr/>
                    <a:lstStyle/>
                    <a:p>
                      <a:r>
                        <a:rPr lang="en-US" dirty="0" smtClean="0"/>
                        <a:t>0.4</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smtClean="0"/>
                        <a:t>0</a:t>
                      </a:r>
                      <a:endParaRPr lang="en-US" dirty="0"/>
                    </a:p>
                  </a:txBody>
                  <a:tcPr>
                    <a:solidFill>
                      <a:schemeClr val="accent2">
                        <a:lumMod val="20000"/>
                        <a:lumOff val="80000"/>
                      </a:schemeClr>
                    </a:solidFill>
                  </a:tcPr>
                </a:tc>
                <a:tc>
                  <a:txBody>
                    <a:bodyPr/>
                    <a:lstStyle/>
                    <a:p>
                      <a:r>
                        <a:rPr lang="en-US" dirty="0" smtClean="0"/>
                        <a:t>2.5</a:t>
                      </a:r>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smtClean="0"/>
                        <a:t>Roughing</a:t>
                      </a:r>
                      <a:r>
                        <a:rPr lang="en-US" baseline="30000" dirty="0" smtClean="0"/>
                        <a:t>1</a:t>
                      </a:r>
                      <a:endParaRPr lang="en-US" dirty="0"/>
                    </a:p>
                  </a:txBody>
                  <a:tcPr>
                    <a:solidFill>
                      <a:schemeClr val="accent2">
                        <a:lumMod val="20000"/>
                        <a:lumOff val="80000"/>
                      </a:schemeClr>
                    </a:solidFill>
                  </a:tcPr>
                </a:tc>
                <a:tc>
                  <a:txBody>
                    <a:bodyPr/>
                    <a:lstStyle/>
                    <a:p>
                      <a:r>
                        <a:rPr lang="en-US" dirty="0" smtClean="0"/>
                        <a:t>0.17</a:t>
                      </a:r>
                      <a:endParaRPr lang="en-US" dirty="0"/>
                    </a:p>
                  </a:txBody>
                  <a:tcPr>
                    <a:solidFill>
                      <a:schemeClr val="accent2">
                        <a:lumMod val="20000"/>
                        <a:lumOff val="80000"/>
                      </a:schemeClr>
                    </a:solidFill>
                  </a:tcPr>
                </a:tc>
                <a:tc>
                  <a:txBody>
                    <a:bodyPr/>
                    <a:lstStyle/>
                    <a:p>
                      <a:r>
                        <a:rPr lang="en-US" dirty="0" smtClean="0"/>
                        <a:t>5.5 mm/s </a:t>
                      </a:r>
                      <a:r>
                        <a:rPr lang="en-US" dirty="0" err="1" smtClean="0"/>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smtClean="0"/>
                        <a:t>0.5</a:t>
                      </a:r>
                      <a:r>
                        <a:rPr lang="en-US" baseline="30000" dirty="0" smtClean="0"/>
                        <a:t>2</a:t>
                      </a:r>
                      <a:endParaRPr lang="en-US" dirty="0"/>
                    </a:p>
                  </a:txBody>
                  <a:tcPr>
                    <a:solidFill>
                      <a:schemeClr val="accent2">
                        <a:lumMod val="20000"/>
                        <a:lumOff val="80000"/>
                      </a:schemeClr>
                    </a:solidFill>
                  </a:tcPr>
                </a:tc>
                <a:tc>
                  <a:txBody>
                    <a:bodyPr/>
                    <a:lstStyle/>
                    <a:p>
                      <a:r>
                        <a:rPr lang="en-US" dirty="0" smtClean="0"/>
                        <a:t>5.9</a:t>
                      </a:r>
                      <a:endParaRPr lang="en-US" dirty="0"/>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smtClean="0"/>
                        <a:t>Slow</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smtClean="0"/>
                        <a:t>0.04</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smtClean="0"/>
                        <a:t>Scrape surface</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smtClean="0"/>
                        <a:t>10</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smtClean="0"/>
                        <a:t>0.8</a:t>
                      </a:r>
                      <a:r>
                        <a:rPr lang="en-US" baseline="30000" dirty="0" smtClean="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smtClean="0"/>
                        <a:t>25</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smtClean="0"/>
                        <a:t>Multistage</a:t>
                      </a:r>
                      <a:endParaRPr lang="en-US"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0.03</a:t>
                      </a:r>
                      <a:r>
                        <a:rPr lang="en-US" baseline="30000" dirty="0" smtClean="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smtClean="0"/>
                        <a:t>100</a:t>
                      </a:r>
                      <a:r>
                        <a:rPr lang="en-US" baseline="30000" dirty="0" smtClean="0"/>
                        <a:t>4</a:t>
                      </a:r>
                      <a:endParaRPr lang="en-US" baseline="30000"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smtClean="0"/>
                        <a:t>1.3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smtClean="0"/>
                        <a:t>33.4</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smtClean="0"/>
                        <a:t>Rapid</a:t>
                      </a:r>
                      <a:endParaRPr lang="en-US" dirty="0"/>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0.7 – 2.8 </a:t>
                      </a:r>
                      <a:endParaRPr lang="en-US" dirty="0"/>
                    </a:p>
                  </a:txBody>
                  <a:tcPr>
                    <a:solidFill>
                      <a:srgbClr val="BEF6E3"/>
                    </a:solidFill>
                  </a:tcPr>
                </a:tc>
                <a:tc>
                  <a:txBody>
                    <a:bodyPr/>
                    <a:lstStyle/>
                    <a:p>
                      <a:r>
                        <a:rPr lang="en-US" dirty="0" smtClean="0"/>
                        <a:t>11 mm/s backwash</a:t>
                      </a:r>
                      <a:endParaRPr lang="en-US" dirty="0"/>
                    </a:p>
                  </a:txBody>
                  <a:tcPr>
                    <a:solidFill>
                      <a:srgbClr val="BEF6E3"/>
                    </a:solidFill>
                  </a:tcPr>
                </a:tc>
                <a:tc>
                  <a:txBody>
                    <a:bodyPr/>
                    <a:lstStyle/>
                    <a:p>
                      <a:r>
                        <a:rPr lang="en-US" dirty="0" smtClean="0"/>
                        <a:t>5</a:t>
                      </a:r>
                      <a:r>
                        <a:rPr lang="en-US" baseline="30000" dirty="0" smtClean="0"/>
                        <a:t>5</a:t>
                      </a:r>
                      <a:endParaRPr lang="en-US" dirty="0"/>
                    </a:p>
                  </a:txBody>
                  <a:tcPr>
                    <a:solidFill>
                      <a:srgbClr val="BEF6E3"/>
                    </a:solidFill>
                  </a:tcPr>
                </a:tc>
                <a:tc>
                  <a:txBody>
                    <a:bodyPr/>
                    <a:lstStyle/>
                    <a:p>
                      <a:r>
                        <a:rPr lang="en-US" dirty="0" smtClean="0"/>
                        <a:t>1</a:t>
                      </a:r>
                      <a:endParaRPr lang="en-US" dirty="0"/>
                    </a:p>
                  </a:txBody>
                  <a:tcPr>
                    <a:solidFill>
                      <a:srgbClr val="BEF6E3"/>
                    </a:solidFill>
                  </a:tcPr>
                </a:tc>
                <a:tc>
                  <a:txBody>
                    <a:bodyPr/>
                    <a:lstStyle/>
                    <a:p>
                      <a:r>
                        <a:rPr lang="en-US" dirty="0" smtClean="0"/>
                        <a:t>0.55</a:t>
                      </a:r>
                      <a:endParaRPr lang="en-US" dirty="0"/>
                    </a:p>
                  </a:txBody>
                  <a:tcPr>
                    <a:solidFill>
                      <a:srgbClr val="BEF6E3"/>
                    </a:solidFill>
                  </a:tcPr>
                </a:tc>
                <a:extLst>
                  <a:ext uri="{0D108BD9-81ED-4DB2-BD59-A6C34878D82A}">
                    <a16:rowId xmlns:a16="http://schemas.microsoft.com/office/drawing/2014/main" val="10005"/>
                  </a:ext>
                </a:extLst>
              </a:tr>
              <a:tr h="370840">
                <a:tc>
                  <a:txBody>
                    <a:bodyPr/>
                    <a:lstStyle/>
                    <a:p>
                      <a:r>
                        <a:rPr lang="en-US" dirty="0" smtClean="0"/>
                        <a:t>Entrance</a:t>
                      </a:r>
                      <a:endParaRPr lang="en-US" dirty="0"/>
                    </a:p>
                  </a:txBody>
                  <a:tcPr>
                    <a:solidFill>
                      <a:schemeClr val="tx2">
                        <a:lumMod val="10000"/>
                        <a:lumOff val="90000"/>
                      </a:schemeClr>
                    </a:solidFill>
                  </a:tcPr>
                </a:tc>
                <a:tc>
                  <a:txBody>
                    <a:bodyPr/>
                    <a:lstStyle/>
                    <a:p>
                      <a:r>
                        <a:rPr lang="en-US" dirty="0" smtClean="0"/>
                        <a:t>8</a:t>
                      </a:r>
                      <a:endParaRPr lang="en-US" dirty="0"/>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smtClean="0"/>
                        <a:t>0.125</a:t>
                      </a:r>
                      <a:endParaRPr lang="en-US" dirty="0"/>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smtClean="0"/>
                        <a:t>Flocculation</a:t>
                      </a:r>
                      <a:endParaRPr lang="en-US" dirty="0"/>
                    </a:p>
                  </a:txBody>
                  <a:tcPr>
                    <a:solidFill>
                      <a:schemeClr val="tx2">
                        <a:lumMod val="10000"/>
                        <a:lumOff val="90000"/>
                      </a:schemeClr>
                    </a:solidFill>
                  </a:tcPr>
                </a:tc>
                <a:tc>
                  <a:txBody>
                    <a:bodyPr/>
                    <a:lstStyle/>
                    <a:p>
                      <a:r>
                        <a:rPr lang="en-US" dirty="0" smtClean="0"/>
                        <a:t>4</a:t>
                      </a:r>
                      <a:endParaRPr lang="en-US" dirty="0"/>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smtClean="0"/>
                        <a:t>0.25</a:t>
                      </a:r>
                      <a:endParaRPr lang="en-US" dirty="0"/>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smtClean="0"/>
                        <a:t>Sedimentation</a:t>
                      </a:r>
                      <a:endParaRPr lang="en-US" dirty="0"/>
                    </a:p>
                  </a:txBody>
                  <a:tcPr>
                    <a:solidFill>
                      <a:schemeClr val="tx2">
                        <a:lumMod val="10000"/>
                        <a:lumOff val="90000"/>
                      </a:schemeClr>
                    </a:solidFill>
                  </a:tcPr>
                </a:tc>
                <a:tc>
                  <a:txBody>
                    <a:bodyPr/>
                    <a:lstStyle/>
                    <a:p>
                      <a:r>
                        <a:rPr lang="en-US" dirty="0" smtClean="0"/>
                        <a:t>1</a:t>
                      </a:r>
                      <a:endParaRPr lang="en-US" dirty="0"/>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smtClean="0"/>
                        <a:t>2.5</a:t>
                      </a:r>
                      <a:endParaRPr lang="en-US" dirty="0"/>
                    </a:p>
                  </a:txBody>
                  <a:tcPr>
                    <a:solidFill>
                      <a:schemeClr val="tx2">
                        <a:lumMod val="10000"/>
                        <a:lumOff val="90000"/>
                      </a:schemeClr>
                    </a:solidFill>
                  </a:tcPr>
                </a:tc>
                <a:tc>
                  <a:txBody>
                    <a:bodyPr/>
                    <a:lstStyle/>
                    <a:p>
                      <a:r>
                        <a:rPr lang="en-US" dirty="0" smtClean="0"/>
                        <a:t>1</a:t>
                      </a:r>
                      <a:endParaRPr lang="en-US" dirty="0"/>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smtClean="0"/>
                        <a:t>Floc Hopper</a:t>
                      </a:r>
                      <a:endParaRPr lang="en-US" dirty="0"/>
                    </a:p>
                  </a:txBody>
                  <a:tcPr>
                    <a:solidFill>
                      <a:schemeClr val="tx2">
                        <a:lumMod val="10000"/>
                        <a:lumOff val="90000"/>
                      </a:schemeClr>
                    </a:solidFill>
                  </a:tcPr>
                </a:tc>
                <a:tc>
                  <a:txBody>
                    <a:bodyPr/>
                    <a:lstStyle/>
                    <a:p>
                      <a:r>
                        <a:rPr lang="en-US" dirty="0" smtClean="0"/>
                        <a:t>5</a:t>
                      </a:r>
                      <a:endParaRPr lang="en-US" dirty="0"/>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smtClean="0"/>
                        <a:t>0.2</a:t>
                      </a:r>
                      <a:endParaRPr lang="en-US" dirty="0"/>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smtClean="0"/>
                        <a:t>Stacked</a:t>
                      </a:r>
                      <a:r>
                        <a:rPr lang="en-US" baseline="0" dirty="0" smtClean="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smtClean="0"/>
                        <a:t>1.8 x 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smtClean="0"/>
                        <a:t>3</a:t>
                      </a:r>
                      <a:r>
                        <a:rPr lang="en-US" baseline="30000" dirty="0" smtClean="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smtClean="0"/>
                        <a:t>1</a:t>
                      </a:r>
                      <a:r>
                        <a:rPr lang="en-US" baseline="30000" dirty="0" smtClean="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smtClean="0"/>
                        <a:t>0.093</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smtClean="0"/>
                        <a:t>AguaClara</a:t>
                      </a:r>
                      <a:endParaRPr lang="en-US" b="1"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smtClean="0"/>
                        <a:t>0.6</a:t>
                      </a:r>
                      <a:r>
                        <a:rPr lang="en-US" baseline="30000" dirty="0" smtClean="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smtClean="0"/>
                        <a:t>1000</a:t>
                      </a:r>
                      <a:r>
                        <a:rPr lang="en-US" baseline="30000" dirty="0" smtClean="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smtClean="0"/>
                        <a:t>3.5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smtClean="0"/>
                        <a:t>1.67</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smtClean="0"/>
              <a:t>1 Roughing is up flow in layers</a:t>
            </a:r>
          </a:p>
          <a:p>
            <a:r>
              <a:rPr lang="en-US" sz="1600" b="0" dirty="0" smtClean="0"/>
              <a:t>2 Based on table 5.7 https://confluence.cornell.edu/download/attachments/90755680/FiME+CINARA.pdf </a:t>
            </a:r>
          </a:p>
          <a:p>
            <a:r>
              <a:rPr lang="en-US" sz="1600" b="0" dirty="0" smtClean="0"/>
              <a:t>3 Net velocity for scaling total plan view area of facility.</a:t>
            </a:r>
          </a:p>
          <a:p>
            <a:r>
              <a:rPr lang="en-US" sz="1600" b="0" dirty="0" smtClean="0"/>
              <a:t>4 This assumes a target of 5 NTU in the effluent</a:t>
            </a:r>
          </a:p>
          <a:p>
            <a:r>
              <a:rPr lang="en-US" sz="1600" b="0" dirty="0" smtClean="0"/>
              <a:t>5 Assumes a target of 0.3 NTU in the effluent (based on performance of the </a:t>
            </a:r>
            <a:r>
              <a:rPr lang="en-US" sz="1600" b="0" dirty="0" err="1" smtClean="0"/>
              <a:t>Atima</a:t>
            </a:r>
            <a:r>
              <a:rPr lang="en-US" sz="1600" b="0" dirty="0" smtClean="0"/>
              <a:t> plant)</a:t>
            </a:r>
          </a:p>
          <a:p>
            <a:r>
              <a:rPr lang="en-US" sz="1600" b="0" dirty="0" smtClean="0"/>
              <a:t>6 Data from Tamara.</a:t>
            </a:r>
          </a:p>
          <a:p>
            <a:r>
              <a:rPr lang="en-US" sz="1600" b="0" dirty="0"/>
              <a:t>The 32 L/s plant at San Nicolas has 5.5 </a:t>
            </a:r>
            <a:r>
              <a:rPr lang="en-US" sz="1600" b="0" dirty="0" smtClean="0"/>
              <a:t>m</a:t>
            </a:r>
            <a:r>
              <a:rPr lang="en-US" sz="1600" b="0" baseline="30000" dirty="0" smtClean="0"/>
              <a:t>2</a:t>
            </a:r>
            <a:r>
              <a:rPr lang="en-US" sz="1600" b="0" dirty="0" smtClean="0"/>
              <a:t> </a:t>
            </a:r>
            <a:r>
              <a:rPr lang="en-US" sz="1600" b="0" dirty="0"/>
              <a:t>per </a:t>
            </a:r>
            <a:r>
              <a:rPr lang="en-US" sz="1600" b="0" dirty="0" smtClean="0"/>
              <a:t>L/s (includes chemical room, bathroom, office , etc.)</a:t>
            </a:r>
            <a:endParaRPr lang="en-US" sz="1600" b="0" dirty="0"/>
          </a:p>
          <a:p>
            <a:endParaRPr lang="en-US" sz="1600" b="0" dirty="0" smtClean="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Filter Hydraulics</a:t>
            </a:r>
            <a:endParaRPr lang="en-US" dirty="0"/>
          </a:p>
        </p:txBody>
      </p:sp>
      <p:sp>
        <p:nvSpPr>
          <p:cNvPr id="3" name="Content Placeholder 2"/>
          <p:cNvSpPr>
            <a:spLocks noGrp="1"/>
          </p:cNvSpPr>
          <p:nvPr>
            <p:ph idx="1"/>
          </p:nvPr>
        </p:nvSpPr>
        <p:spPr/>
        <p:txBody>
          <a:bodyPr/>
          <a:lstStyle/>
          <a:p>
            <a:r>
              <a:rPr lang="en-US" sz="4000" dirty="0" smtClean="0"/>
              <a:t>Porosity</a:t>
            </a:r>
          </a:p>
          <a:p>
            <a:r>
              <a:rPr lang="en-US" sz="4000" dirty="0" smtClean="0"/>
              <a:t>Sand size definitions</a:t>
            </a:r>
          </a:p>
          <a:p>
            <a:r>
              <a:rPr lang="en-US" sz="4000" dirty="0" smtClean="0"/>
              <a:t>Clean bed head loss estimates</a:t>
            </a:r>
          </a:p>
          <a:p>
            <a:r>
              <a:rPr lang="en-US" sz="4000" dirty="0" smtClean="0"/>
              <a:t>Backwash requirements</a:t>
            </a:r>
          </a:p>
          <a:p>
            <a:r>
              <a:rPr lang="en-US" sz="4000" dirty="0" smtClean="0"/>
              <a:t>Low flow design challenges: the backwash dilemma</a:t>
            </a:r>
            <a:endParaRPr lang="en-US" sz="4000" dirty="0"/>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189972"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383647"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305859"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smtClean="0">
                <a:solidFill>
                  <a:schemeClr val="accent4"/>
                </a:solidFill>
              </a:rPr>
              <a:t>0.4</a:t>
            </a:r>
            <a:endParaRPr lang="en-US" b="0" dirty="0">
              <a:solidFill>
                <a:schemeClr val="accent4"/>
              </a:solidFill>
            </a:endParaRP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smtClean="0">
                <a:solidFill>
                  <a:schemeClr val="accent4"/>
                </a:solidFill>
              </a:rPr>
              <a:t>1600 kg/m</a:t>
            </a:r>
            <a:r>
              <a:rPr lang="en-US" b="0" baseline="30000" dirty="0" smtClean="0">
                <a:solidFill>
                  <a:schemeClr val="accent4"/>
                </a:solidFill>
              </a:rPr>
              <a:t>3</a:t>
            </a:r>
            <a:endParaRPr lang="en-US" b="0" baseline="30000" dirty="0">
              <a:solidFill>
                <a:schemeClr val="accent4"/>
              </a:solidFill>
            </a:endParaRP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smtClean="0">
                <a:solidFill>
                  <a:schemeClr val="accent4"/>
                </a:solidFill>
              </a:rPr>
              <a:t>2700 kg/m</a:t>
            </a:r>
            <a:r>
              <a:rPr lang="en-US" b="0" baseline="30000" dirty="0" smtClean="0">
                <a:solidFill>
                  <a:schemeClr val="accent4"/>
                </a:solidFill>
              </a:rPr>
              <a:t>3</a:t>
            </a:r>
            <a:endParaRPr lang="en-US" b="0" baseline="30000" dirty="0">
              <a:solidFill>
                <a:schemeClr val="accent4"/>
              </a:solidFill>
            </a:endParaRPr>
          </a:p>
        </p:txBody>
      </p:sp>
      <p:graphicFrame>
        <p:nvGraphicFramePr>
          <p:cNvPr id="340995" name="Object 3"/>
          <p:cNvGraphicFramePr>
            <a:graphicFrameLocks noChangeAspect="1"/>
          </p:cNvGraphicFramePr>
          <p:nvPr>
            <p:extLst>
              <p:ext uri="{D42A27DB-BD31-4B8C-83A1-F6EECF244321}">
                <p14:modId xmlns:p14="http://schemas.microsoft.com/office/powerpoint/2010/main" val="1326505739"/>
              </p:ext>
            </p:extLst>
          </p:nvPr>
        </p:nvGraphicFramePr>
        <p:xfrm>
          <a:off x="157163" y="1895475"/>
          <a:ext cx="1689100" cy="812800"/>
        </p:xfrm>
        <a:graphic>
          <a:graphicData uri="http://schemas.openxmlformats.org/presentationml/2006/ole">
            <mc:AlternateContent xmlns:mc="http://schemas.openxmlformats.org/markup-compatibility/2006">
              <mc:Choice xmlns:v="urn:schemas-microsoft-com:vml" Requires="v">
                <p:oleObj spid="_x0000_s341122" name="Equation" r:id="rId3" imgW="1688760" imgH="812520" progId="Equation.DSMT4">
                  <p:embed/>
                </p:oleObj>
              </mc:Choice>
              <mc:Fallback>
                <p:oleObj name="Equation" r:id="rId3" imgW="1688760" imgH="812520" progId="Equation.DSMT4">
                  <p:embed/>
                  <p:pic>
                    <p:nvPicPr>
                      <p:cNvPr id="0" name="Picture 3"/>
                      <p:cNvPicPr>
                        <a:picLocks noChangeAspect="1" noChangeArrowheads="1"/>
                      </p:cNvPicPr>
                      <p:nvPr/>
                    </p:nvPicPr>
                    <p:blipFill>
                      <a:blip r:embed="rId4"/>
                      <a:srcRect/>
                      <a:stretch>
                        <a:fillRect/>
                      </a:stretch>
                    </p:blipFill>
                    <p:spPr bwMode="auto">
                      <a:xfrm>
                        <a:off x="157163" y="1895475"/>
                        <a:ext cx="16891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40996" name="Picture 4"/>
          <p:cNvPicPr>
            <a:picLocks noChangeAspect="1" noChangeArrowheads="1"/>
          </p:cNvPicPr>
          <p:nvPr/>
        </p:nvPicPr>
        <p:blipFill>
          <a:blip r:embed="rId5"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smtClean="0"/>
              <a:t>Which </a:t>
            </a:r>
            <a:r>
              <a:rPr lang="en-US" dirty="0"/>
              <a:t>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a:t>
            </a:r>
            <a:r>
              <a:rPr lang="en-US" dirty="0" smtClean="0"/>
              <a:t>100 kg each of clay</a:t>
            </a:r>
            <a:r>
              <a:rPr lang="en-US" dirty="0"/>
              <a:t>,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smtClean="0">
                <a:solidFill>
                  <a:schemeClr val="accent4"/>
                </a:solidFill>
              </a:rPr>
              <a:t>100 kg gravel, 100*0.4/0.6 kg sand, 100*(0.4/0.6)</a:t>
            </a:r>
            <a:r>
              <a:rPr lang="en-US" b="0" baseline="30000" dirty="0" smtClean="0">
                <a:solidFill>
                  <a:schemeClr val="accent4"/>
                </a:solidFill>
              </a:rPr>
              <a:t>2</a:t>
            </a:r>
            <a:r>
              <a:rPr lang="en-US" b="0" dirty="0" smtClean="0">
                <a:solidFill>
                  <a:schemeClr val="accent4"/>
                </a:solidFill>
              </a:rPr>
              <a:t> kg clay</a:t>
            </a:r>
            <a:endParaRPr lang="en-US" b="0" dirty="0">
              <a:solidFill>
                <a:schemeClr val="accent4"/>
              </a:solidFill>
            </a:endParaRP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Expanded Bed Porosity</a:t>
            </a:r>
            <a:endParaRPr lang="en-US" dirty="0"/>
          </a:p>
        </p:txBody>
      </p:sp>
      <p:graphicFrame>
        <p:nvGraphicFramePr>
          <p:cNvPr id="493571" name="Object 3"/>
          <p:cNvGraphicFramePr>
            <a:graphicFrameLocks noChangeAspect="1"/>
          </p:cNvGraphicFramePr>
          <p:nvPr>
            <p:extLst>
              <p:ext uri="{D42A27DB-BD31-4B8C-83A1-F6EECF244321}">
                <p14:modId xmlns:p14="http://schemas.microsoft.com/office/powerpoint/2010/main" val="2150398783"/>
              </p:ext>
            </p:extLst>
          </p:nvPr>
        </p:nvGraphicFramePr>
        <p:xfrm>
          <a:off x="250825" y="1907844"/>
          <a:ext cx="2082800" cy="812800"/>
        </p:xfrm>
        <a:graphic>
          <a:graphicData uri="http://schemas.openxmlformats.org/presentationml/2006/ole">
            <mc:AlternateContent xmlns:mc="http://schemas.openxmlformats.org/markup-compatibility/2006">
              <mc:Choice xmlns:v="urn:schemas-microsoft-com:vml" Requires="v">
                <p:oleObj spid="_x0000_s494146" name="Equation" r:id="rId4" imgW="2082600" imgH="812520" progId="Equation.DSMT4">
                  <p:embed/>
                </p:oleObj>
              </mc:Choice>
              <mc:Fallback>
                <p:oleObj name="Equation" r:id="rId4" imgW="2082600" imgH="81252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907844"/>
                        <a:ext cx="20828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smtClean="0"/>
              <a:t>Pore volume + volume above </a:t>
            </a:r>
            <a:r>
              <a:rPr lang="en-US" sz="2000" b="0" dirty="0"/>
              <a:t>bed = Expanded bed pore </a:t>
            </a:r>
            <a:r>
              <a:rPr lang="en-US" sz="2000" b="0" dirty="0" smtClean="0"/>
              <a:t>volume </a:t>
            </a:r>
            <a:endParaRPr lang="en-US" sz="2000" b="0" dirty="0"/>
          </a:p>
        </p:txBody>
      </p:sp>
      <p:sp>
        <p:nvSpPr>
          <p:cNvPr id="11" name="TextBox 10"/>
          <p:cNvSpPr txBox="1"/>
          <p:nvPr/>
        </p:nvSpPr>
        <p:spPr>
          <a:xfrm>
            <a:off x="5447948" y="4820787"/>
            <a:ext cx="3545138" cy="523220"/>
          </a:xfrm>
          <a:prstGeom prst="rect">
            <a:avLst/>
          </a:prstGeom>
          <a:noFill/>
        </p:spPr>
        <p:txBody>
          <a:bodyPr wrap="none" rtlCol="0">
            <a:spAutoFit/>
          </a:bodyPr>
          <a:lstStyle/>
          <a:p>
            <a:r>
              <a:rPr lang="en-US" b="0" dirty="0" smtClean="0"/>
              <a:t>Total expanded volume</a:t>
            </a:r>
            <a:endParaRPr lang="en-US" b="0" dirty="0"/>
          </a:p>
        </p:txBody>
      </p:sp>
      <p:graphicFrame>
        <p:nvGraphicFramePr>
          <p:cNvPr id="14" name="Object 3"/>
          <p:cNvGraphicFramePr>
            <a:graphicFrameLocks noChangeAspect="1"/>
          </p:cNvGraphicFramePr>
          <p:nvPr>
            <p:extLst>
              <p:ext uri="{D42A27DB-BD31-4B8C-83A1-F6EECF244321}">
                <p14:modId xmlns:p14="http://schemas.microsoft.com/office/powerpoint/2010/main" val="581955027"/>
              </p:ext>
            </p:extLst>
          </p:nvPr>
        </p:nvGraphicFramePr>
        <p:xfrm>
          <a:off x="404813" y="5875338"/>
          <a:ext cx="2730500" cy="812800"/>
        </p:xfrm>
        <a:graphic>
          <a:graphicData uri="http://schemas.openxmlformats.org/presentationml/2006/ole">
            <mc:AlternateContent xmlns:mc="http://schemas.openxmlformats.org/markup-compatibility/2006">
              <mc:Choice xmlns:v="urn:schemas-microsoft-com:vml" Requires="v">
                <p:oleObj spid="_x0000_s494147" name="Equation" r:id="rId6" imgW="2730240" imgH="812520" progId="Equation.DSMT4">
                  <p:embed/>
                </p:oleObj>
              </mc:Choice>
              <mc:Fallback>
                <p:oleObj name="Equation" r:id="rId6" imgW="2730240" imgH="812520" progId="Equation.DSMT4">
                  <p:embed/>
                  <p:pic>
                    <p:nvPicPr>
                      <p:cNvPr id="0" name="Picture 10"/>
                      <p:cNvPicPr>
                        <a:picLocks noChangeAspect="1" noChangeArrowheads="1"/>
                      </p:cNvPicPr>
                      <p:nvPr/>
                    </p:nvPicPr>
                    <p:blipFill>
                      <a:blip r:embed="rId7"/>
                      <a:srcRect/>
                      <a:stretch>
                        <a:fillRect/>
                      </a:stretch>
                    </p:blipFill>
                    <p:spPr bwMode="auto">
                      <a:xfrm>
                        <a:off x="404813" y="5875338"/>
                        <a:ext cx="27305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smtClean="0"/>
              <a:t>Filter expansion ratio</a:t>
            </a:r>
            <a:endParaRPr lang="en-US" sz="2400" b="0" dirty="0"/>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smtClean="0"/>
              <a:t>Backwash porosity</a:t>
            </a:r>
            <a:endParaRPr lang="en-US" sz="2400" b="0" dirty="0"/>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smtClean="0"/>
              <a:t>Now we can relate porosity and filter expansion ratio</a:t>
            </a:r>
            <a:endParaRPr lang="en-US" b="0" dirty="0"/>
          </a:p>
        </p:txBody>
      </p:sp>
      <p:cxnSp>
        <p:nvCxnSpPr>
          <p:cNvPr id="6" name="Straight Connector 5"/>
          <p:cNvCxnSpPr/>
          <p:nvPr/>
        </p:nvCxnSpPr>
        <p:spPr bwMode="auto">
          <a:xfrm flipV="1">
            <a:off x="293426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596203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4284608" y="4583032"/>
            <a:ext cx="428356" cy="400248"/>
          </a:xfrm>
          <a:prstGeom prst="line">
            <a:avLst/>
          </a:prstGeom>
          <a:noFill/>
          <a:ln w="38100" cap="flat" cmpd="sng" algn="ctr">
            <a:solidFill>
              <a:schemeClr val="accent4"/>
            </a:solidFill>
            <a:prstDash val="solid"/>
            <a:round/>
            <a:headEnd type="none" w="lg" len="med"/>
            <a:tailEnd type="none" w="lg" len="med"/>
          </a:ln>
          <a:effectLst/>
        </p:spPr>
      </p:cxnSp>
      <p:graphicFrame>
        <p:nvGraphicFramePr>
          <p:cNvPr id="5" name="Object 3"/>
          <p:cNvGraphicFramePr>
            <a:graphicFrameLocks noChangeAspect="1"/>
          </p:cNvGraphicFramePr>
          <p:nvPr>
            <p:extLst>
              <p:ext uri="{D42A27DB-BD31-4B8C-83A1-F6EECF244321}">
                <p14:modId xmlns:p14="http://schemas.microsoft.com/office/powerpoint/2010/main" val="25881639"/>
              </p:ext>
            </p:extLst>
          </p:nvPr>
        </p:nvGraphicFramePr>
        <p:xfrm>
          <a:off x="160338" y="4121150"/>
          <a:ext cx="6210300" cy="863600"/>
        </p:xfrm>
        <a:graphic>
          <a:graphicData uri="http://schemas.openxmlformats.org/presentationml/2006/ole">
            <mc:AlternateContent xmlns:mc="http://schemas.openxmlformats.org/markup-compatibility/2006">
              <mc:Choice xmlns:v="urn:schemas-microsoft-com:vml" Requires="v">
                <p:oleObj spid="_x0000_s494148" name="Equation" r:id="rId8" imgW="6210000" imgH="863280" progId="Equation.DSMT4">
                  <p:embed/>
                </p:oleObj>
              </mc:Choice>
              <mc:Fallback>
                <p:oleObj name="Equation" r:id="rId8" imgW="6210000" imgH="863280" progId="Equation.DSMT4">
                  <p:embed/>
                  <p:pic>
                    <p:nvPicPr>
                      <p:cNvPr id="0" name="Picture 4"/>
                      <p:cNvPicPr>
                        <a:picLocks noChangeAspect="1" noChangeArrowheads="1"/>
                      </p:cNvPicPr>
                      <p:nvPr/>
                    </p:nvPicPr>
                    <p:blipFill>
                      <a:blip r:embed="rId9"/>
                      <a:srcRect/>
                      <a:stretch>
                        <a:fillRect/>
                      </a:stretch>
                    </p:blipFill>
                    <p:spPr bwMode="auto">
                      <a:xfrm>
                        <a:off x="160338" y="4121150"/>
                        <a:ext cx="62103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p:cNvPicPr>
            <a:picLocks noChangeAspect="1" noChangeArrowheads="1"/>
          </p:cNvPicPr>
          <p:nvPr/>
        </p:nvPicPr>
        <p:blipFill>
          <a:blip r:embed="rId10"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28" name="Straight Arrow Connector 27"/>
          <p:cNvCxnSpPr>
            <a:stCxn id="23" idx="1"/>
          </p:cNvCxnSpPr>
          <p:nvPr/>
        </p:nvCxnSpPr>
        <p:spPr bwMode="auto">
          <a:xfrm flipH="1" flipV="1">
            <a:off x="2238233" y="2129064"/>
            <a:ext cx="336217" cy="2286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93573" name="Freeform 493572"/>
          <p:cNvSpPr/>
          <p:nvPr/>
        </p:nvSpPr>
        <p:spPr bwMode="auto">
          <a:xfrm>
            <a:off x="2238234" y="2442321"/>
            <a:ext cx="1539012" cy="457524"/>
          </a:xfrm>
          <a:custGeom>
            <a:avLst/>
            <a:gdLst>
              <a:gd name="connsiteX0" fmla="*/ 1405719 w 1405719"/>
              <a:gd name="connsiteY0" fmla="*/ 0 h 504967"/>
              <a:gd name="connsiteX1" fmla="*/ 586854 w 1405719"/>
              <a:gd name="connsiteY1" fmla="*/ 504967 h 504967"/>
              <a:gd name="connsiteX2" fmla="*/ 0 w 1405719"/>
              <a:gd name="connsiteY2" fmla="*/ 245660 h 504967"/>
              <a:gd name="connsiteX0" fmla="*/ 1405719 w 1444440"/>
              <a:gd name="connsiteY0" fmla="*/ 0 h 504967"/>
              <a:gd name="connsiteX1" fmla="*/ 586854 w 1444440"/>
              <a:gd name="connsiteY1" fmla="*/ 504967 h 504967"/>
              <a:gd name="connsiteX2" fmla="*/ 0 w 1444440"/>
              <a:gd name="connsiteY2" fmla="*/ 245660 h 504967"/>
              <a:gd name="connsiteX0" fmla="*/ 1405719 w 1405719"/>
              <a:gd name="connsiteY0" fmla="*/ 0 h 245660"/>
              <a:gd name="connsiteX1" fmla="*/ 0 w 1405719"/>
              <a:gd name="connsiteY1" fmla="*/ 245660 h 245660"/>
              <a:gd name="connsiteX0" fmla="*/ 1405719 w 1447560"/>
              <a:gd name="connsiteY0" fmla="*/ 0 h 294527"/>
              <a:gd name="connsiteX1" fmla="*/ 0 w 1447560"/>
              <a:gd name="connsiteY1" fmla="*/ 245660 h 294527"/>
              <a:gd name="connsiteX0" fmla="*/ 1405719 w 1444383"/>
              <a:gd name="connsiteY0" fmla="*/ 0 h 425428"/>
              <a:gd name="connsiteX1" fmla="*/ 0 w 1444383"/>
              <a:gd name="connsiteY1" fmla="*/ 245660 h 425428"/>
              <a:gd name="connsiteX0" fmla="*/ 1405719 w 1499641"/>
              <a:gd name="connsiteY0" fmla="*/ 1019 h 318099"/>
              <a:gd name="connsiteX1" fmla="*/ 0 w 1499641"/>
              <a:gd name="connsiteY1" fmla="*/ 246679 h 318099"/>
              <a:gd name="connsiteX0" fmla="*/ 1405719 w 1539012"/>
              <a:gd name="connsiteY0" fmla="*/ 629 h 457524"/>
              <a:gd name="connsiteX1" fmla="*/ 0 w 1539012"/>
              <a:gd name="connsiteY1" fmla="*/ 246289 h 457524"/>
            </a:gdLst>
            <a:ahLst/>
            <a:cxnLst>
              <a:cxn ang="0">
                <a:pos x="connsiteX0" y="connsiteY0"/>
              </a:cxn>
              <a:cxn ang="0">
                <a:pos x="connsiteX1" y="connsiteY1"/>
              </a:cxn>
            </a:cxnLst>
            <a:rect l="l" t="t" r="r" b="b"/>
            <a:pathLst>
              <a:path w="1539012" h="457524">
                <a:moveTo>
                  <a:pt x="1405719" y="629"/>
                </a:moveTo>
                <a:cubicBezTo>
                  <a:pt x="1892489" y="-26666"/>
                  <a:pt x="959892" y="846790"/>
                  <a:pt x="0" y="246289"/>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493575" name="Straight Arrow Connector 493574"/>
          <p:cNvCxnSpPr>
            <a:stCxn id="11" idx="1"/>
          </p:cNvCxnSpPr>
          <p:nvPr/>
        </p:nvCxnSpPr>
        <p:spPr bwMode="auto">
          <a:xfrm flipH="1" flipV="1">
            <a:off x="4712964" y="4983280"/>
            <a:ext cx="734984" cy="9911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graphicFrame>
        <p:nvGraphicFramePr>
          <p:cNvPr id="493579" name="Object 493578"/>
          <p:cNvGraphicFramePr>
            <a:graphicFrameLocks noChangeAspect="1"/>
          </p:cNvGraphicFramePr>
          <p:nvPr>
            <p:extLst>
              <p:ext uri="{D42A27DB-BD31-4B8C-83A1-F6EECF244321}">
                <p14:modId xmlns:p14="http://schemas.microsoft.com/office/powerpoint/2010/main" val="4262148663"/>
              </p:ext>
            </p:extLst>
          </p:nvPr>
        </p:nvGraphicFramePr>
        <p:xfrm>
          <a:off x="5748338" y="5799138"/>
          <a:ext cx="2324100" cy="812800"/>
        </p:xfrm>
        <a:graphic>
          <a:graphicData uri="http://schemas.openxmlformats.org/presentationml/2006/ole">
            <mc:AlternateContent xmlns:mc="http://schemas.openxmlformats.org/markup-compatibility/2006">
              <mc:Choice xmlns:v="urn:schemas-microsoft-com:vml" Requires="v">
                <p:oleObj spid="_x0000_s494149" name="Equation" r:id="rId11" imgW="2323800" imgH="812520" progId="Equation.DSMT4">
                  <p:embed/>
                </p:oleObj>
              </mc:Choice>
              <mc:Fallback>
                <p:oleObj name="Equation" r:id="rId11" imgW="2323800" imgH="812520" progId="Equation.DSMT4">
                  <p:embed/>
                  <p:pic>
                    <p:nvPicPr>
                      <p:cNvPr id="0" name="Object 3"/>
                      <p:cNvPicPr>
                        <a:picLocks noChangeAspect="1" noChangeArrowheads="1"/>
                      </p:cNvPicPr>
                      <p:nvPr/>
                    </p:nvPicPr>
                    <p:blipFill>
                      <a:blip r:embed="rId12"/>
                      <a:srcRect/>
                      <a:stretch>
                        <a:fillRect/>
                      </a:stretch>
                    </p:blipFill>
                    <p:spPr bwMode="auto">
                      <a:xfrm>
                        <a:off x="5748338" y="5799138"/>
                        <a:ext cx="23241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Sand Grading</a:t>
            </a:r>
            <a:endParaRPr lang="en-US" dirty="0"/>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endParaRPr lang="en-US" dirty="0" smtClean="0"/>
          </a:p>
          <a:p>
            <a:pPr lvl="1"/>
            <a:r>
              <a:rPr lang="en-US" dirty="0" smtClean="0"/>
              <a:t> </a:t>
            </a:r>
            <a:r>
              <a:rPr lang="en-US" dirty="0"/>
              <a:t>D</a:t>
            </a:r>
            <a:r>
              <a:rPr lang="en-US" baseline="-25000" dirty="0"/>
              <a:t>10</a:t>
            </a:r>
            <a:r>
              <a:rPr lang="en-US" dirty="0"/>
              <a:t> </a:t>
            </a:r>
            <a:r>
              <a:rPr lang="en-US" dirty="0" smtClean="0"/>
              <a:t>- sieve </a:t>
            </a:r>
            <a:r>
              <a:rPr lang="en-US" dirty="0"/>
              <a:t>size that 10% by mass of the sand passes through</a:t>
            </a:r>
          </a:p>
          <a:p>
            <a:pPr lvl="1"/>
            <a:r>
              <a:rPr lang="en-US" dirty="0" smtClean="0"/>
              <a:t>Used </a:t>
            </a:r>
            <a:r>
              <a:rPr lang="en-US" dirty="0"/>
              <a:t>for filter particle removal </a:t>
            </a:r>
            <a:r>
              <a:rPr lang="en-US" dirty="0" smtClean="0"/>
              <a:t>modeling</a:t>
            </a:r>
            <a:endParaRPr lang="en-US" baseline="-25000" dirty="0"/>
          </a:p>
          <a:p>
            <a:r>
              <a:rPr lang="en-US" dirty="0" smtClean="0"/>
              <a:t>D</a:t>
            </a:r>
            <a:r>
              <a:rPr lang="en-US" baseline="-25000" dirty="0" smtClean="0"/>
              <a:t>60</a:t>
            </a:r>
            <a:r>
              <a:rPr lang="en-US" dirty="0" smtClean="0"/>
              <a:t> – sieve size that 60% by mass of the sand passes through </a:t>
            </a:r>
          </a:p>
          <a:p>
            <a:pPr lvl="1"/>
            <a:r>
              <a:rPr lang="en-US" dirty="0" smtClean="0"/>
              <a:t>Used for hydraulic modeling</a:t>
            </a:r>
          </a:p>
          <a:p>
            <a:r>
              <a:rPr lang="en-US" b="1" dirty="0" smtClean="0"/>
              <a:t>U</a:t>
            </a:r>
            <a:r>
              <a:rPr lang="en-US" dirty="0" smtClean="0"/>
              <a:t>niformity </a:t>
            </a:r>
            <a:r>
              <a:rPr lang="en-US" b="1" dirty="0" smtClean="0"/>
              <a:t>C</a:t>
            </a:r>
            <a:r>
              <a:rPr lang="en-US" dirty="0" smtClean="0"/>
              <a:t>oefficient = D</a:t>
            </a:r>
            <a:r>
              <a:rPr lang="en-US" baseline="-25000" dirty="0" smtClean="0"/>
              <a:t>60</a:t>
            </a:r>
            <a:r>
              <a:rPr lang="en-US" dirty="0" smtClean="0"/>
              <a:t>/D</a:t>
            </a:r>
            <a:r>
              <a:rPr lang="en-US" baseline="-25000" dirty="0" smtClean="0"/>
              <a:t>10</a:t>
            </a:r>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smtClean="0"/>
              <a:t>Clean Bed Head Loss (</a:t>
            </a:r>
            <a:r>
              <a:rPr lang="en-US" dirty="0" err="1" smtClean="0"/>
              <a:t>Karmen</a:t>
            </a:r>
            <a:r>
              <a:rPr lang="en-US" dirty="0" smtClean="0"/>
              <a:t> </a:t>
            </a:r>
            <a:r>
              <a:rPr lang="en-US" dirty="0" err="1" smtClean="0"/>
              <a:t>Kozeny</a:t>
            </a:r>
            <a:r>
              <a:rPr lang="en-US" dirty="0" smtClean="0"/>
              <a:t>)</a:t>
            </a:r>
            <a:endParaRPr lang="en-US" dirty="0"/>
          </a:p>
        </p:txBody>
      </p:sp>
      <p:sp>
        <p:nvSpPr>
          <p:cNvPr id="4"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smtClean="0"/>
              <a:t>Kozeny</a:t>
            </a:r>
            <a:r>
              <a:rPr lang="en-US" b="0" dirty="0" smtClean="0"/>
              <a:t> </a:t>
            </a:r>
            <a:r>
              <a:rPr lang="en-US" b="0" dirty="0"/>
              <a:t>constant</a:t>
            </a:r>
          </a:p>
          <a:p>
            <a:r>
              <a:rPr lang="en-US" b="0" dirty="0"/>
              <a:t>Approximately 5 for most filtration conditions</a:t>
            </a:r>
          </a:p>
        </p:txBody>
      </p:sp>
      <p:sp>
        <p:nvSpPr>
          <p:cNvPr id="6" name="Text Box 2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smtClean="0"/>
              <a:t>Porosity (0.4 for uniform size media) </a:t>
            </a:r>
            <a:endParaRPr lang="en-US" b="0" dirty="0"/>
          </a:p>
        </p:txBody>
      </p:sp>
      <p:sp>
        <p:nvSpPr>
          <p:cNvPr id="8" name="Text Box 22"/>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smtClean="0"/>
              <a:t>Head loss</a:t>
            </a:r>
            <a:endParaRPr lang="en-US" b="0" dirty="0"/>
          </a:p>
        </p:txBody>
      </p:sp>
      <p:cxnSp>
        <p:nvCxnSpPr>
          <p:cNvPr id="10" name="Elbow Connector 9"/>
          <p:cNvCxnSpPr>
            <a:stCxn id="4" idx="1"/>
          </p:cNvCxnSpPr>
          <p:nvPr/>
        </p:nvCxnSpPr>
        <p:spPr bwMode="auto">
          <a:xfrm rot="10800000">
            <a:off x="3971500" y="3985147"/>
            <a:ext cx="638601" cy="1449661"/>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p:cNvCxnSpPr>
            <a:stCxn id="17" idx="3"/>
          </p:cNvCxnSpPr>
          <p:nvPr/>
        </p:nvCxnSpPr>
        <p:spPr bwMode="auto">
          <a:xfrm flipV="1">
            <a:off x="2231922" y="4178710"/>
            <a:ext cx="511278" cy="995663"/>
          </a:xfrm>
          <a:prstGeom prst="bentConnector2">
            <a:avLst/>
          </a:prstGeom>
          <a:noFill/>
          <a:ln w="12700" cap="flat" cmpd="sng" algn="ctr">
            <a:solidFill>
              <a:schemeClr val="tx1"/>
            </a:solidFill>
            <a:prstDash val="solid"/>
            <a:round/>
            <a:headEnd type="none" w="lg" len="med"/>
            <a:tailEnd type="arrow"/>
          </a:ln>
          <a:effectLst/>
        </p:spPr>
      </p:cxnSp>
      <p:sp>
        <p:nvSpPr>
          <p:cNvPr id="17" name="Text Box 22"/>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smtClean="0"/>
              <a:t>Flow path length (filter bed depth)</a:t>
            </a:r>
            <a:endParaRPr lang="en-US" b="0" dirty="0"/>
          </a:p>
        </p:txBody>
      </p:sp>
      <p:cxnSp>
        <p:nvCxnSpPr>
          <p:cNvPr id="20" name="Elbow Connector 9"/>
          <p:cNvCxnSpPr>
            <a:stCxn id="8" idx="3"/>
          </p:cNvCxnSpPr>
          <p:nvPr/>
        </p:nvCxnSpPr>
        <p:spPr bwMode="auto">
          <a:xfrm flipV="1">
            <a:off x="2113935" y="3529781"/>
            <a:ext cx="422788" cy="290339"/>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smtClean="0"/>
              <a:t>Approach velocity</a:t>
            </a:r>
            <a:endParaRPr lang="en-US" b="0" dirty="0"/>
          </a:p>
        </p:txBody>
      </p:sp>
      <p:sp>
        <p:nvSpPr>
          <p:cNvPr id="35" name="Text Box 22"/>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smtClean="0"/>
              <a:t>Sand diameter</a:t>
            </a:r>
            <a:endParaRPr lang="en-US" b="0" dirty="0"/>
          </a:p>
        </p:txBody>
      </p:sp>
      <p:sp>
        <p:nvSpPr>
          <p:cNvPr id="36" name="Text Box 22"/>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smtClean="0"/>
              <a:t>Kinematic viscosity</a:t>
            </a:r>
            <a:endParaRPr lang="en-US" b="0" dirty="0"/>
          </a:p>
        </p:txBody>
      </p:sp>
      <p:cxnSp>
        <p:nvCxnSpPr>
          <p:cNvPr id="43" name="Elbow Connector 42"/>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p:cNvCxnSpPr>
            <a:stCxn id="34" idx="1"/>
          </p:cNvCxnSpPr>
          <p:nvPr/>
        </p:nvCxnSpPr>
        <p:spPr bwMode="auto">
          <a:xfrm rot="10800000" flipV="1">
            <a:off x="6007511" y="2679577"/>
            <a:ext cx="137651" cy="633893"/>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p:cNvCxnSpPr/>
          <p:nvPr/>
        </p:nvCxnSpPr>
        <p:spPr bwMode="auto">
          <a:xfrm rot="10800000" flipV="1">
            <a:off x="6204148" y="3947938"/>
            <a:ext cx="521115" cy="4630"/>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smtClean="0"/>
              <a:t>Assumes laminar flow and is valid up to Re of 6  </a:t>
            </a:r>
            <a:endParaRPr lang="en-US" b="0" dirty="0"/>
          </a:p>
        </p:txBody>
      </p:sp>
      <p:graphicFrame>
        <p:nvGraphicFramePr>
          <p:cNvPr id="342021" name="Object 5"/>
          <p:cNvGraphicFramePr>
            <a:graphicFrameLocks noChangeAspect="1"/>
          </p:cNvGraphicFramePr>
          <p:nvPr>
            <p:extLst>
              <p:ext uri="{D42A27DB-BD31-4B8C-83A1-F6EECF244321}">
                <p14:modId xmlns:p14="http://schemas.microsoft.com/office/powerpoint/2010/main" val="195665325"/>
              </p:ext>
            </p:extLst>
          </p:nvPr>
        </p:nvGraphicFramePr>
        <p:xfrm>
          <a:off x="7343824" y="469414"/>
          <a:ext cx="1358900" cy="787400"/>
        </p:xfrm>
        <a:graphic>
          <a:graphicData uri="http://schemas.openxmlformats.org/presentationml/2006/ole">
            <mc:AlternateContent xmlns:mc="http://schemas.openxmlformats.org/markup-compatibility/2006">
              <mc:Choice xmlns:v="urn:schemas-microsoft-com:vml" Requires="v">
                <p:oleObj spid="_x0000_s342408" name="Equation" r:id="rId4" imgW="1358640" imgH="787320" progId="Equation.DSMT4">
                  <p:embed/>
                </p:oleObj>
              </mc:Choice>
              <mc:Fallback>
                <p:oleObj name="Equation" r:id="rId4" imgW="1358640" imgH="787320" progId="Equation.DSMT4">
                  <p:embed/>
                  <p:pic>
                    <p:nvPicPr>
                      <p:cNvPr id="0" name="Picture 5"/>
                      <p:cNvPicPr>
                        <a:picLocks noChangeAspect="1" noChangeArrowheads="1"/>
                      </p:cNvPicPr>
                      <p:nvPr/>
                    </p:nvPicPr>
                    <p:blipFill>
                      <a:blip r:embed="rId5"/>
                      <a:srcRect/>
                      <a:stretch>
                        <a:fillRect/>
                      </a:stretch>
                    </p:blipFill>
                    <p:spPr bwMode="auto">
                      <a:xfrm>
                        <a:off x="7343824" y="469414"/>
                        <a:ext cx="13589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2022" name="Object 6"/>
          <p:cNvGraphicFramePr>
            <a:graphicFrameLocks noChangeAspect="1"/>
          </p:cNvGraphicFramePr>
          <p:nvPr>
            <p:extLst>
              <p:ext uri="{D42A27DB-BD31-4B8C-83A1-F6EECF244321}">
                <p14:modId xmlns:p14="http://schemas.microsoft.com/office/powerpoint/2010/main" val="1692348578"/>
              </p:ext>
            </p:extLst>
          </p:nvPr>
        </p:nvGraphicFramePr>
        <p:xfrm>
          <a:off x="2416175" y="3278188"/>
          <a:ext cx="3860800" cy="927100"/>
        </p:xfrm>
        <a:graphic>
          <a:graphicData uri="http://schemas.openxmlformats.org/presentationml/2006/ole">
            <mc:AlternateContent xmlns:mc="http://schemas.openxmlformats.org/markup-compatibility/2006">
              <mc:Choice xmlns:v="urn:schemas-microsoft-com:vml" Requires="v">
                <p:oleObj spid="_x0000_s342409" name="Equation" r:id="rId6" imgW="3860640" imgH="927000" progId="Equation.DSMT4">
                  <p:embed/>
                </p:oleObj>
              </mc:Choice>
              <mc:Fallback>
                <p:oleObj name="Equation" r:id="rId6" imgW="3860640" imgH="927000" progId="Equation.DSMT4">
                  <p:embed/>
                  <p:pic>
                    <p:nvPicPr>
                      <p:cNvPr id="0" name="Picture 6"/>
                      <p:cNvPicPr>
                        <a:picLocks noChangeAspect="1" noChangeArrowheads="1"/>
                      </p:cNvPicPr>
                      <p:nvPr/>
                    </p:nvPicPr>
                    <p:blipFill>
                      <a:blip r:embed="rId7"/>
                      <a:srcRect/>
                      <a:stretch>
                        <a:fillRect/>
                      </a:stretch>
                    </p:blipFill>
                    <p:spPr bwMode="auto">
                      <a:xfrm>
                        <a:off x="2416175" y="3278188"/>
                        <a:ext cx="38608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2023" name="Object 7"/>
          <p:cNvGraphicFramePr>
            <a:graphicFrameLocks noChangeAspect="1"/>
          </p:cNvGraphicFramePr>
          <p:nvPr/>
        </p:nvGraphicFramePr>
        <p:xfrm>
          <a:off x="7550150" y="6121400"/>
          <a:ext cx="1498600" cy="736600"/>
        </p:xfrm>
        <a:graphic>
          <a:graphicData uri="http://schemas.openxmlformats.org/presentationml/2006/ole">
            <mc:AlternateContent xmlns:mc="http://schemas.openxmlformats.org/markup-compatibility/2006">
              <mc:Choice xmlns:v="urn:schemas-microsoft-com:vml" Requires="v">
                <p:oleObj spid="_x0000_s342410" name="Equation" r:id="rId8" imgW="1498320" imgH="736560" progId="Equation.DSMT4">
                  <p:embed/>
                </p:oleObj>
              </mc:Choice>
              <mc:Fallback>
                <p:oleObj name="Equation" r:id="rId8" imgW="1498320" imgH="736560" progId="Equation.DSMT4">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0150" y="6121400"/>
                        <a:ext cx="149860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smtClean="0"/>
              <a:t>Poiseuille</a:t>
            </a:r>
            <a:endParaRPr lang="en-US" sz="2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smtClean="0"/>
              <a:t>Categorizing Filters</a:t>
            </a:r>
            <a:endParaRPr lang="en-US"/>
          </a:p>
        </p:txBody>
      </p:sp>
      <p:sp>
        <p:nvSpPr>
          <p:cNvPr id="216067" name="Rectangle 3"/>
          <p:cNvSpPr>
            <a:spLocks noGrp="1" noChangeArrowheads="1"/>
          </p:cNvSpPr>
          <p:nvPr>
            <p:ph idx="1"/>
          </p:nvPr>
        </p:nvSpPr>
        <p:spPr/>
        <p:txBody>
          <a:bodyPr/>
          <a:lstStyle/>
          <a:p>
            <a:r>
              <a:rPr lang="en-US" sz="2800" dirty="0" smtClean="0"/>
              <a:t>Surface filtration (example – membrane filters)</a:t>
            </a:r>
          </a:p>
          <a:p>
            <a:pPr lvl="1"/>
            <a:r>
              <a:rPr lang="en-US" sz="2400" dirty="0" smtClean="0"/>
              <a:t>Particles to be removed are larger than the pore size</a:t>
            </a:r>
          </a:p>
          <a:p>
            <a:pPr lvl="1"/>
            <a:r>
              <a:rPr lang="en-US" sz="2400" dirty="0" smtClean="0"/>
              <a:t>Clog rapidly and large piezometric head required</a:t>
            </a:r>
          </a:p>
          <a:p>
            <a:r>
              <a:rPr lang="en-US" sz="2800" dirty="0" smtClean="0"/>
              <a:t>Depth filtration (not well understood)</a:t>
            </a:r>
          </a:p>
          <a:p>
            <a:pPr lvl="1"/>
            <a:r>
              <a:rPr lang="en-US" sz="2400" dirty="0" smtClean="0"/>
              <a:t>Particles to be removed may be much smaller than </a:t>
            </a:r>
            <a:br>
              <a:rPr lang="en-US" sz="2400" dirty="0" smtClean="0"/>
            </a:br>
            <a:r>
              <a:rPr lang="en-US" sz="2400" dirty="0" smtClean="0"/>
              <a:t>the pore size</a:t>
            </a:r>
          </a:p>
          <a:p>
            <a:pPr lvl="1"/>
            <a:r>
              <a:rPr lang="en-US" sz="2400" dirty="0" smtClean="0"/>
              <a:t>Require collisions and attachment</a:t>
            </a:r>
          </a:p>
          <a:p>
            <a:pPr lvl="1"/>
            <a:r>
              <a:rPr lang="en-US" sz="2400" dirty="0" smtClean="0"/>
              <a:t>Can handle more solids before developing excessive head loss</a:t>
            </a:r>
          </a:p>
          <a:p>
            <a:pPr lvl="1"/>
            <a:r>
              <a:rPr lang="en-US" sz="2400" dirty="0" smtClean="0"/>
              <a:t>Filtration model coming…</a:t>
            </a:r>
            <a:endParaRPr lang="en-US" sz="2400" dirty="0"/>
          </a:p>
        </p:txBody>
      </p:sp>
      <p:sp>
        <p:nvSpPr>
          <p:cNvPr id="5" name="Right Brace 4"/>
          <p:cNvSpPr/>
          <p:nvPr/>
        </p:nvSpPr>
        <p:spPr bwMode="auto">
          <a:xfrm>
            <a:off x="7917303" y="3071852"/>
            <a:ext cx="341832" cy="261501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TextBox 5"/>
          <p:cNvSpPr txBox="1"/>
          <p:nvPr/>
        </p:nvSpPr>
        <p:spPr>
          <a:xfrm>
            <a:off x="8265727" y="3744284"/>
            <a:ext cx="857998" cy="1200329"/>
          </a:xfrm>
          <a:prstGeom prst="rect">
            <a:avLst/>
          </a:prstGeom>
          <a:noFill/>
        </p:spPr>
        <p:txBody>
          <a:bodyPr wrap="square" rtlCol="0">
            <a:spAutoFit/>
          </a:bodyPr>
          <a:lstStyle/>
          <a:p>
            <a:r>
              <a:rPr lang="en-US" sz="2400" b="0" dirty="0" smtClean="0"/>
              <a:t>Our focus here</a:t>
            </a:r>
            <a:endParaRPr lang="en-US" sz="2400" b="0" dirty="0"/>
          </a:p>
        </p:txBody>
      </p:sp>
      <p:sp>
        <p:nvSpPr>
          <p:cNvPr id="7" name="Right Brace 6"/>
          <p:cNvSpPr/>
          <p:nvPr/>
        </p:nvSpPr>
        <p:spPr bwMode="auto">
          <a:xfrm>
            <a:off x="7934395" y="1730327"/>
            <a:ext cx="341832" cy="1324597"/>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TextBox 7"/>
          <p:cNvSpPr txBox="1"/>
          <p:nvPr/>
        </p:nvSpPr>
        <p:spPr>
          <a:xfrm>
            <a:off x="8274273" y="1924029"/>
            <a:ext cx="857998" cy="830997"/>
          </a:xfrm>
          <a:prstGeom prst="rect">
            <a:avLst/>
          </a:prstGeom>
          <a:noFill/>
        </p:spPr>
        <p:txBody>
          <a:bodyPr wrap="square" rtlCol="0">
            <a:spAutoFit/>
          </a:bodyPr>
          <a:lstStyle/>
          <a:p>
            <a:r>
              <a:rPr lang="en-US" sz="1600" b="0" dirty="0" smtClean="0"/>
              <a:t>Require more energy</a:t>
            </a:r>
            <a:endParaRPr lang="en-US" sz="1600" b="0"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smtClean="0"/>
              <a:t>Backwash Requirements – Head Loss (force balance)</a:t>
            </a:r>
            <a:endParaRPr lang="en-US" dirty="0"/>
          </a:p>
        </p:txBody>
      </p:sp>
      <p:sp>
        <p:nvSpPr>
          <p:cNvPr id="4" name="Rectangle 5"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 name="Rectangle 5"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graphicFrame>
        <p:nvGraphicFramePr>
          <p:cNvPr id="38" name="Object 3"/>
          <p:cNvGraphicFramePr>
            <a:graphicFrameLocks noChangeAspect="1"/>
          </p:cNvGraphicFramePr>
          <p:nvPr/>
        </p:nvGraphicFramePr>
        <p:xfrm>
          <a:off x="5975420" y="6463677"/>
          <a:ext cx="248134" cy="209960"/>
        </p:xfrm>
        <a:graphic>
          <a:graphicData uri="http://schemas.openxmlformats.org/presentationml/2006/ole">
            <mc:AlternateContent xmlns:mc="http://schemas.openxmlformats.org/markup-compatibility/2006">
              <mc:Choice xmlns:v="urn:schemas-microsoft-com:vml" Requires="v">
                <p:oleObj spid="_x0000_s1262030" name="Equation" r:id="rId4" imgW="495000" imgH="419040" progId="Equation.DSMT4">
                  <p:embed/>
                </p:oleObj>
              </mc:Choice>
              <mc:Fallback>
                <p:oleObj name="Equation" r:id="rId4" imgW="495000" imgH="41904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5420" y="6463677"/>
                        <a:ext cx="248134" cy="20996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9" name="Object 3"/>
          <p:cNvGraphicFramePr>
            <a:graphicFrameLocks noChangeAspect="1"/>
          </p:cNvGraphicFramePr>
          <p:nvPr/>
        </p:nvGraphicFramePr>
        <p:xfrm>
          <a:off x="5760345" y="3584575"/>
          <a:ext cx="558800" cy="419100"/>
        </p:xfrm>
        <a:graphic>
          <a:graphicData uri="http://schemas.openxmlformats.org/presentationml/2006/ole">
            <mc:AlternateContent xmlns:mc="http://schemas.openxmlformats.org/markup-compatibility/2006">
              <mc:Choice xmlns:v="urn:schemas-microsoft-com:vml" Requires="v">
                <p:oleObj spid="_x0000_s1262031" name="Equation" r:id="rId6" imgW="558720" imgH="419040" progId="Equation.DSMT4">
                  <p:embed/>
                </p:oleObj>
              </mc:Choice>
              <mc:Fallback>
                <p:oleObj name="Equation" r:id="rId6" imgW="558720" imgH="419040" progId="Equation.DSMT4">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0345" y="3584575"/>
                        <a:ext cx="558800" cy="4191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41" name="Object 3"/>
          <p:cNvGraphicFramePr>
            <a:graphicFrameLocks noChangeAspect="1"/>
          </p:cNvGraphicFramePr>
          <p:nvPr/>
        </p:nvGraphicFramePr>
        <p:xfrm>
          <a:off x="5681794" y="5723380"/>
          <a:ext cx="825500" cy="381000"/>
        </p:xfrm>
        <a:graphic>
          <a:graphicData uri="http://schemas.openxmlformats.org/presentationml/2006/ole">
            <mc:AlternateContent xmlns:mc="http://schemas.openxmlformats.org/markup-compatibility/2006">
              <mc:Choice xmlns:v="urn:schemas-microsoft-com:vml" Requires="v">
                <p:oleObj spid="_x0000_s1262032" name="Equation" r:id="rId8" imgW="825480" imgH="380880" progId="Equation.DSMT4">
                  <p:embed/>
                </p:oleObj>
              </mc:Choice>
              <mc:Fallback>
                <p:oleObj name="Equation" r:id="rId8" imgW="825480" imgH="380880" progId="Equation.DSMT4">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1794" y="5723380"/>
                        <a:ext cx="8255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42" name="Rectangle 5" descr="Cork"/>
          <p:cNvSpPr>
            <a:spLocks noChangeArrowheads="1"/>
          </p:cNvSpPr>
          <p:nvPr/>
        </p:nvSpPr>
        <p:spPr bwMode="auto">
          <a:xfrm>
            <a:off x="7525446" y="4821691"/>
            <a:ext cx="1494503" cy="609600"/>
          </a:xfrm>
          <a:prstGeom prst="rect">
            <a:avLst/>
          </a:prstGeom>
          <a:blipFill dpi="0" rotWithShape="1">
            <a:blip r:embed="rId10"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p:graphicFrame>
        <p:nvGraphicFramePr>
          <p:cNvPr id="37" name="Object 3"/>
          <p:cNvGraphicFramePr>
            <a:graphicFrameLocks noChangeAspect="1"/>
          </p:cNvGraphicFramePr>
          <p:nvPr/>
        </p:nvGraphicFramePr>
        <p:xfrm>
          <a:off x="5858187" y="4621665"/>
          <a:ext cx="482600" cy="419100"/>
        </p:xfrm>
        <a:graphic>
          <a:graphicData uri="http://schemas.openxmlformats.org/presentationml/2006/ole">
            <mc:AlternateContent xmlns:mc="http://schemas.openxmlformats.org/markup-compatibility/2006">
              <mc:Choice xmlns:v="urn:schemas-microsoft-com:vml" Requires="v">
                <p:oleObj spid="_x0000_s1262033" name="Equation" r:id="rId11" imgW="482400" imgH="419040" progId="Equation.DSMT4">
                  <p:embed/>
                </p:oleObj>
              </mc:Choice>
              <mc:Fallback>
                <p:oleObj name="Equation" r:id="rId11" imgW="482400" imgH="419040" progId="Equation.DSMT4">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58187" y="4621665"/>
                        <a:ext cx="482600" cy="4191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46" name="Object 3"/>
          <p:cNvGraphicFramePr>
            <a:graphicFrameLocks noChangeAspect="1"/>
          </p:cNvGraphicFramePr>
          <p:nvPr/>
        </p:nvGraphicFramePr>
        <p:xfrm>
          <a:off x="4739583" y="4445000"/>
          <a:ext cx="1117600" cy="381000"/>
        </p:xfrm>
        <a:graphic>
          <a:graphicData uri="http://schemas.openxmlformats.org/presentationml/2006/ole">
            <mc:AlternateContent xmlns:mc="http://schemas.openxmlformats.org/markup-compatibility/2006">
              <mc:Choice xmlns:v="urn:schemas-microsoft-com:vml" Requires="v">
                <p:oleObj spid="_x0000_s1262034" name="Equation" r:id="rId13" imgW="1117440" imgH="380880" progId="Equation.DSMT4">
                  <p:embed/>
                </p:oleObj>
              </mc:Choice>
              <mc:Fallback>
                <p:oleObj name="Equation" r:id="rId13" imgW="1117440" imgH="38088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39583" y="4445000"/>
                        <a:ext cx="11176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53" name="Object 3"/>
          <p:cNvGraphicFramePr>
            <a:graphicFrameLocks noChangeAspect="1"/>
          </p:cNvGraphicFramePr>
          <p:nvPr/>
        </p:nvGraphicFramePr>
        <p:xfrm>
          <a:off x="-517749" y="6858000"/>
          <a:ext cx="11061700" cy="2413000"/>
        </p:xfrm>
        <a:graphic>
          <a:graphicData uri="http://schemas.openxmlformats.org/presentationml/2006/ole">
            <mc:AlternateContent xmlns:mc="http://schemas.openxmlformats.org/markup-compatibility/2006">
              <mc:Choice xmlns:v="urn:schemas-microsoft-com:vml" Requires="v">
                <p:oleObj spid="_x0000_s1262035" name="Equation" r:id="rId15" imgW="11061360" imgH="2412720" progId="Equation.DSMT4">
                  <p:embed/>
                </p:oleObj>
              </mc:Choice>
              <mc:Fallback>
                <p:oleObj name="Equation" r:id="rId15" imgW="11061360" imgH="2412720" progId="Equation.DSMT4">
                  <p:embed/>
                  <p:pic>
                    <p:nvPicPr>
                      <p:cNvPr id="0" name="Picture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7749" y="6858000"/>
                        <a:ext cx="11061700" cy="2413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490507" name="Object 11"/>
          <p:cNvGraphicFramePr>
            <a:graphicFrameLocks noChangeAspect="1"/>
          </p:cNvGraphicFramePr>
          <p:nvPr>
            <p:extLst>
              <p:ext uri="{D42A27DB-BD31-4B8C-83A1-F6EECF244321}">
                <p14:modId xmlns:p14="http://schemas.microsoft.com/office/powerpoint/2010/main" val="1896685947"/>
              </p:ext>
            </p:extLst>
          </p:nvPr>
        </p:nvGraphicFramePr>
        <p:xfrm>
          <a:off x="6350" y="4319588"/>
          <a:ext cx="4445000" cy="914400"/>
        </p:xfrm>
        <a:graphic>
          <a:graphicData uri="http://schemas.openxmlformats.org/presentationml/2006/ole">
            <mc:AlternateContent xmlns:mc="http://schemas.openxmlformats.org/markup-compatibility/2006">
              <mc:Choice xmlns:v="urn:schemas-microsoft-com:vml" Requires="v">
                <p:oleObj spid="_x0000_s1262036" name="Equation" r:id="rId17" imgW="4444920" imgH="914400" progId="Equation.DSMT4">
                  <p:embed/>
                </p:oleObj>
              </mc:Choice>
              <mc:Fallback>
                <p:oleObj name="Equation" r:id="rId17" imgW="4444920" imgH="914400" progId="Equation.DSMT4">
                  <p:embed/>
                  <p:pic>
                    <p:nvPicPr>
                      <p:cNvPr id="0" name="Picture 11"/>
                      <p:cNvPicPr>
                        <a:picLocks noChangeAspect="1" noChangeArrowheads="1"/>
                      </p:cNvPicPr>
                      <p:nvPr/>
                    </p:nvPicPr>
                    <p:blipFill>
                      <a:blip r:embed="rId18"/>
                      <a:srcRect/>
                      <a:stretch>
                        <a:fillRect/>
                      </a:stretch>
                    </p:blipFill>
                    <p:spPr bwMode="auto">
                      <a:xfrm>
                        <a:off x="6350" y="4319588"/>
                        <a:ext cx="4445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smtClean="0"/>
                  <a:t>For </a:t>
                </a:r>
                <a14:m>
                  <m:oMath xmlns:m="http://schemas.openxmlformats.org/officeDocument/2006/math">
                    <m:r>
                      <a:rPr lang="en-US" i="1">
                        <a:latin typeface="Cambria Math"/>
                      </a:rPr>
                      <m:t>𝜙</m:t>
                    </m:r>
                  </m:oMath>
                </a14:m>
                <a:r>
                  <a:rPr lang="en-US" b="0" baseline="-25000" dirty="0" err="1" smtClean="0">
                    <a:latin typeface="+mj-lt"/>
                  </a:rPr>
                  <a:t>FiSand</a:t>
                </a:r>
                <a:r>
                  <a:rPr lang="en-US" b="0" dirty="0" smtClean="0"/>
                  <a:t>=0.4 and </a:t>
                </a:r>
                <a:r>
                  <a:rPr lang="en-US" b="0" dirty="0" err="1" smtClean="0">
                    <a:latin typeface="Symbol" pitchFamily="18" charset="2"/>
                  </a:rPr>
                  <a:t>r</a:t>
                </a:r>
                <a:r>
                  <a:rPr lang="en-US" b="0" baseline="-25000" dirty="0" err="1" smtClean="0"/>
                  <a:t>Sand</a:t>
                </a:r>
                <a:r>
                  <a:rPr lang="en-US" b="0" dirty="0" smtClean="0"/>
                  <a:t>=2650 kg/m</a:t>
                </a:r>
                <a:r>
                  <a:rPr lang="en-US" b="0" baseline="30000" dirty="0" smtClean="0"/>
                  <a:t>3</a:t>
                </a:r>
                <a:endParaRPr lang="en-US" b="0" baseline="30000" dirty="0"/>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descr="Cork"/>
          <p:cNvSpPr>
            <a:spLocks noChangeArrowheads="1"/>
          </p:cNvSpPr>
          <p:nvPr/>
        </p:nvSpPr>
        <p:spPr bwMode="auto">
          <a:xfrm>
            <a:off x="7525446" y="5289755"/>
            <a:ext cx="1494503" cy="1173921"/>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490509" name="Object 13"/>
          <p:cNvGraphicFramePr>
            <a:graphicFrameLocks noChangeAspect="1"/>
          </p:cNvGraphicFramePr>
          <p:nvPr>
            <p:extLst>
              <p:ext uri="{D42A27DB-BD31-4B8C-83A1-F6EECF244321}">
                <p14:modId xmlns:p14="http://schemas.microsoft.com/office/powerpoint/2010/main" val="1693409804"/>
              </p:ext>
            </p:extLst>
          </p:nvPr>
        </p:nvGraphicFramePr>
        <p:xfrm>
          <a:off x="1027599" y="5929625"/>
          <a:ext cx="3092365" cy="804862"/>
        </p:xfrm>
        <a:graphic>
          <a:graphicData uri="http://schemas.openxmlformats.org/presentationml/2006/ole">
            <mc:AlternateContent xmlns:mc="http://schemas.openxmlformats.org/markup-compatibility/2006">
              <mc:Choice xmlns:v="urn:schemas-microsoft-com:vml" Requires="v">
                <p:oleObj spid="_x0000_s1262037" name="Mathcad" r:id="rId20" imgW="2295360" imgH="600120" progId="Mathcad">
                  <p:embed/>
                </p:oleObj>
              </mc:Choice>
              <mc:Fallback>
                <p:oleObj name="Mathcad" r:id="rId20" imgW="2295360" imgH="600120" progId="Mathcad">
                  <p:embed/>
                  <p:pic>
                    <p:nvPicPr>
                      <p:cNvPr id="0" name="Picture 13"/>
                      <p:cNvPicPr>
                        <a:picLocks noChangeAspect="1" noChangeArrowheads="1"/>
                      </p:cNvPicPr>
                      <p:nvPr/>
                    </p:nvPicPr>
                    <p:blipFill>
                      <a:blip r:embed="rId21"/>
                      <a:srcRect/>
                      <a:stretch>
                        <a:fillRect/>
                      </a:stretch>
                    </p:blipFill>
                    <p:spPr bwMode="auto">
                      <a:xfrm>
                        <a:off x="1027599" y="5929625"/>
                        <a:ext cx="3092365" cy="80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smtClean="0"/>
              <a:t>=</a:t>
            </a:r>
            <a:endParaRPr lang="en-US" sz="6600" dirty="0"/>
          </a:p>
        </p:txBody>
      </p:sp>
      <p:sp>
        <p:nvSpPr>
          <p:cNvPr id="45" name="TextBox 44"/>
          <p:cNvSpPr txBox="1"/>
          <p:nvPr/>
        </p:nvSpPr>
        <p:spPr>
          <a:xfrm>
            <a:off x="1645920" y="1863635"/>
            <a:ext cx="3495893" cy="461665"/>
          </a:xfrm>
          <a:prstGeom prst="rect">
            <a:avLst/>
          </a:prstGeom>
          <a:noFill/>
        </p:spPr>
        <p:txBody>
          <a:bodyPr wrap="none" rtlCol="0">
            <a:spAutoFit/>
          </a:bodyPr>
          <a:lstStyle/>
          <a:p>
            <a:r>
              <a:rPr lang="en-US" sz="2400" b="0" dirty="0" smtClean="0"/>
              <a:t>Weight of water/Filter area</a:t>
            </a:r>
            <a:endParaRPr lang="en-US" sz="2400" b="0" dirty="0"/>
          </a:p>
        </p:txBody>
      </p:sp>
      <p:sp>
        <p:nvSpPr>
          <p:cNvPr id="47" name="TextBox 46"/>
          <p:cNvSpPr txBox="1"/>
          <p:nvPr/>
        </p:nvSpPr>
        <p:spPr>
          <a:xfrm>
            <a:off x="5470637" y="1863634"/>
            <a:ext cx="3377271" cy="461665"/>
          </a:xfrm>
          <a:prstGeom prst="rect">
            <a:avLst/>
          </a:prstGeom>
          <a:noFill/>
        </p:spPr>
        <p:txBody>
          <a:bodyPr wrap="none" rtlCol="0">
            <a:spAutoFit/>
          </a:bodyPr>
          <a:lstStyle/>
          <a:p>
            <a:r>
              <a:rPr lang="en-US" sz="2400" b="0" dirty="0" smtClean="0"/>
              <a:t>Weight of sand/Filter area</a:t>
            </a:r>
            <a:endParaRPr lang="en-US" sz="2400" b="0" dirty="0"/>
          </a:p>
        </p:txBody>
      </p:sp>
      <p:graphicFrame>
        <p:nvGraphicFramePr>
          <p:cNvPr id="490510" name="Object 14"/>
          <p:cNvGraphicFramePr>
            <a:graphicFrameLocks noChangeAspect="1"/>
          </p:cNvGraphicFramePr>
          <p:nvPr>
            <p:extLst>
              <p:ext uri="{D42A27DB-BD31-4B8C-83A1-F6EECF244321}">
                <p14:modId xmlns:p14="http://schemas.microsoft.com/office/powerpoint/2010/main" val="1004053850"/>
              </p:ext>
            </p:extLst>
          </p:nvPr>
        </p:nvGraphicFramePr>
        <p:xfrm>
          <a:off x="-6350" y="2273300"/>
          <a:ext cx="8661400" cy="533400"/>
        </p:xfrm>
        <a:graphic>
          <a:graphicData uri="http://schemas.openxmlformats.org/presentationml/2006/ole">
            <mc:AlternateContent xmlns:mc="http://schemas.openxmlformats.org/markup-compatibility/2006">
              <mc:Choice xmlns:v="urn:schemas-microsoft-com:vml" Requires="v">
                <p:oleObj spid="_x0000_s1262038" name="Equation" r:id="rId22" imgW="8661240" imgH="533160" progId="Equation.DSMT4">
                  <p:embed/>
                </p:oleObj>
              </mc:Choice>
              <mc:Fallback>
                <p:oleObj name="Equation" r:id="rId22" imgW="8661240" imgH="533160" progId="Equation.DSMT4">
                  <p:embed/>
                  <p:pic>
                    <p:nvPicPr>
                      <p:cNvPr id="0" name="Picture 14"/>
                      <p:cNvPicPr>
                        <a:picLocks noChangeAspect="1" noChangeArrowheads="1"/>
                      </p:cNvPicPr>
                      <p:nvPr/>
                    </p:nvPicPr>
                    <p:blipFill>
                      <a:blip r:embed="rId23"/>
                      <a:srcRect/>
                      <a:stretch>
                        <a:fillRect/>
                      </a:stretch>
                    </p:blipFill>
                    <p:spPr bwMode="auto">
                      <a:xfrm>
                        <a:off x="-6350" y="2273300"/>
                        <a:ext cx="8661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0511" name="Object 15"/>
          <p:cNvGraphicFramePr>
            <a:graphicFrameLocks noChangeAspect="1"/>
          </p:cNvGraphicFramePr>
          <p:nvPr>
            <p:extLst>
              <p:ext uri="{D42A27DB-BD31-4B8C-83A1-F6EECF244321}">
                <p14:modId xmlns:p14="http://schemas.microsoft.com/office/powerpoint/2010/main" val="565689061"/>
              </p:ext>
            </p:extLst>
          </p:nvPr>
        </p:nvGraphicFramePr>
        <p:xfrm>
          <a:off x="0" y="3462041"/>
          <a:ext cx="5293217" cy="504116"/>
        </p:xfrm>
        <a:graphic>
          <a:graphicData uri="http://schemas.openxmlformats.org/presentationml/2006/ole">
            <mc:AlternateContent xmlns:mc="http://schemas.openxmlformats.org/markup-compatibility/2006">
              <mc:Choice xmlns:v="urn:schemas-microsoft-com:vml" Requires="v">
                <p:oleObj spid="_x0000_s1262039" name="Equation" r:id="rId24" imgW="5600520" imgH="533160" progId="Equation.DSMT4">
                  <p:embed/>
                </p:oleObj>
              </mc:Choice>
              <mc:Fallback>
                <p:oleObj name="Equation" r:id="rId24" imgW="5600520" imgH="533160" progId="Equation.DSMT4">
                  <p:embed/>
                  <p:pic>
                    <p:nvPicPr>
                      <p:cNvPr id="0" name="Picture 1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3462041"/>
                        <a:ext cx="5293217" cy="504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0" name="Picture 1"/>
          <p:cNvPicPr>
            <a:picLocks noChangeAspect="1" noChangeArrowheads="1"/>
          </p:cNvPicPr>
          <p:nvPr/>
        </p:nvPicPr>
        <p:blipFill>
          <a:blip r:embed="rId26"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746913"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632378652"/>
              </p:ext>
            </p:extLst>
          </p:nvPr>
        </p:nvGraphicFramePr>
        <p:xfrm>
          <a:off x="9497562" y="2087178"/>
          <a:ext cx="5473700" cy="444500"/>
        </p:xfrm>
        <a:graphic>
          <a:graphicData uri="http://schemas.openxmlformats.org/presentationml/2006/ole">
            <mc:AlternateContent xmlns:mc="http://schemas.openxmlformats.org/markup-compatibility/2006">
              <mc:Choice xmlns:v="urn:schemas-microsoft-com:vml" Requires="v">
                <p:oleObj spid="_x0000_s1262040" name="Equation" r:id="rId27" imgW="5473440" imgH="444240" progId="Equation.DSMT4">
                  <p:embed/>
                </p:oleObj>
              </mc:Choice>
              <mc:Fallback>
                <p:oleObj name="Equation" r:id="rId27" imgW="5473440" imgH="444240" progId="Equation.DSMT4">
                  <p:embed/>
                  <p:pic>
                    <p:nvPicPr>
                      <p:cNvPr id="0" name="Object 11"/>
                      <p:cNvPicPr>
                        <a:picLocks noChangeAspect="1" noChangeArrowheads="1"/>
                      </p:cNvPicPr>
                      <p:nvPr/>
                    </p:nvPicPr>
                    <p:blipFill>
                      <a:blip r:embed="rId28"/>
                      <a:srcRect/>
                      <a:stretch>
                        <a:fillRect/>
                      </a:stretch>
                    </p:blipFill>
                    <p:spPr bwMode="auto">
                      <a:xfrm>
                        <a:off x="9497562" y="2087178"/>
                        <a:ext cx="54737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14"/>
          <p:cNvGraphicFramePr>
            <a:graphicFrameLocks noChangeAspect="1"/>
          </p:cNvGraphicFramePr>
          <p:nvPr>
            <p:extLst>
              <p:ext uri="{D42A27DB-BD31-4B8C-83A1-F6EECF244321}">
                <p14:modId xmlns:p14="http://schemas.microsoft.com/office/powerpoint/2010/main" val="3657614000"/>
              </p:ext>
            </p:extLst>
          </p:nvPr>
        </p:nvGraphicFramePr>
        <p:xfrm>
          <a:off x="9484108" y="2788140"/>
          <a:ext cx="11899900" cy="1422400"/>
        </p:xfrm>
        <a:graphic>
          <a:graphicData uri="http://schemas.openxmlformats.org/presentationml/2006/ole">
            <mc:AlternateContent xmlns:mc="http://schemas.openxmlformats.org/markup-compatibility/2006">
              <mc:Choice xmlns:v="urn:schemas-microsoft-com:vml" Requires="v">
                <p:oleObj spid="_x0000_s1262041" name="Equation" r:id="rId29" imgW="11899800" imgH="1422360" progId="Equation.DSMT4">
                  <p:embed/>
                </p:oleObj>
              </mc:Choice>
              <mc:Fallback>
                <p:oleObj name="Equation" r:id="rId29" imgW="11899800" imgH="1422360" progId="Equation.DSMT4">
                  <p:embed/>
                  <p:pic>
                    <p:nvPicPr>
                      <p:cNvPr id="0" name=""/>
                      <p:cNvPicPr>
                        <a:picLocks noChangeAspect="1" noChangeArrowheads="1"/>
                      </p:cNvPicPr>
                      <p:nvPr/>
                    </p:nvPicPr>
                    <p:blipFill>
                      <a:blip r:embed="rId30"/>
                      <a:srcRect/>
                      <a:stretch>
                        <a:fillRect/>
                      </a:stretch>
                    </p:blipFill>
                    <p:spPr bwMode="auto">
                      <a:xfrm>
                        <a:off x="9484108" y="2788140"/>
                        <a:ext cx="1189990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this analysis miss?</a:t>
            </a:r>
            <a:endParaRPr lang="en-US" dirty="0"/>
          </a:p>
        </p:txBody>
      </p:sp>
      <p:sp>
        <p:nvSpPr>
          <p:cNvPr id="3" name="Content Placeholder 2"/>
          <p:cNvSpPr>
            <a:spLocks noGrp="1"/>
          </p:cNvSpPr>
          <p:nvPr>
            <p:ph idx="1"/>
          </p:nvPr>
        </p:nvSpPr>
        <p:spPr/>
        <p:txBody>
          <a:bodyPr/>
          <a:lstStyle/>
          <a:p>
            <a:r>
              <a:rPr lang="en-US" dirty="0" smtClean="0"/>
              <a:t>Sand bed may first lift as a unit and then fall into the fluidized state</a:t>
            </a:r>
          </a:p>
          <a:p>
            <a:r>
              <a:rPr lang="en-US" dirty="0" smtClean="0"/>
              <a:t>Wall shear (scale effect!!!!) and embedded pipes may prevent bed lift (or require more force than our simple force analysis suggests)</a:t>
            </a:r>
          </a:p>
          <a:p>
            <a:r>
              <a:rPr lang="en-US" dirty="0" smtClean="0"/>
              <a:t>Sand will stratify if there is even a small range of sizes: Backwash velocity must be sufficient to fluidized the largest sand</a:t>
            </a:r>
          </a:p>
          <a:p>
            <a:r>
              <a:rPr lang="en-US" dirty="0" smtClean="0"/>
              <a:t>Backwash initiation requires more study</a:t>
            </a:r>
            <a:endParaRPr lang="en-US" dirty="0"/>
          </a:p>
        </p:txBody>
      </p:sp>
    </p:spTree>
    <p:extLst>
      <p:ext uri="{BB962C8B-B14F-4D97-AF65-F5344CB8AC3E}">
        <p14:creationId xmlns:p14="http://schemas.microsoft.com/office/powerpoint/2010/main" val="298726712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765878" cy="1143000"/>
          </a:xfrm>
        </p:spPr>
        <p:txBody>
          <a:bodyPr/>
          <a:lstStyle/>
          <a:p>
            <a:r>
              <a:rPr lang="en-US" dirty="0" smtClean="0"/>
              <a:t>Backwash Requirements – Flow Rate</a:t>
            </a:r>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225732590"/>
              </p:ext>
            </p:extLst>
          </p:nvPr>
        </p:nvGraphicFramePr>
        <p:xfrm>
          <a:off x="214313" y="3103563"/>
          <a:ext cx="3898900" cy="914400"/>
        </p:xfrm>
        <a:graphic>
          <a:graphicData uri="http://schemas.openxmlformats.org/presentationml/2006/ole">
            <mc:AlternateContent xmlns:mc="http://schemas.openxmlformats.org/markup-compatibility/2006">
              <mc:Choice xmlns:v="urn:schemas-microsoft-com:vml" Requires="v">
                <p:oleObj spid="_x0000_s493075" name="Equation" r:id="rId4" imgW="3898800" imgH="914400" progId="Equation.DSMT4">
                  <p:embed/>
                </p:oleObj>
              </mc:Choice>
              <mc:Fallback>
                <p:oleObj name="Equation" r:id="rId4" imgW="3898800" imgH="914400" progId="Equation.DSMT4">
                  <p:embed/>
                  <p:pic>
                    <p:nvPicPr>
                      <p:cNvPr id="0" name="Object 3"/>
                      <p:cNvPicPr>
                        <a:picLocks noChangeAspect="1" noChangeArrowheads="1"/>
                      </p:cNvPicPr>
                      <p:nvPr/>
                    </p:nvPicPr>
                    <p:blipFill>
                      <a:blip r:embed="rId5"/>
                      <a:srcRect/>
                      <a:stretch>
                        <a:fillRect/>
                      </a:stretch>
                    </p:blipFill>
                    <p:spPr bwMode="auto">
                      <a:xfrm>
                        <a:off x="214313" y="3103563"/>
                        <a:ext cx="38989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smtClean="0"/>
              <a:t>Kozeny</a:t>
            </a:r>
            <a:endParaRPr lang="en-US" b="0" dirty="0"/>
          </a:p>
        </p:txBody>
      </p:sp>
      <p:sp>
        <p:nvSpPr>
          <p:cNvPr id="11" name="TextBox 10"/>
          <p:cNvSpPr txBox="1"/>
          <p:nvPr/>
        </p:nvSpPr>
        <p:spPr>
          <a:xfrm>
            <a:off x="6828943" y="4365521"/>
            <a:ext cx="2315057" cy="523220"/>
          </a:xfrm>
          <a:prstGeom prst="rect">
            <a:avLst/>
          </a:prstGeom>
          <a:noFill/>
        </p:spPr>
        <p:txBody>
          <a:bodyPr wrap="none" rtlCol="0">
            <a:spAutoFit/>
          </a:bodyPr>
          <a:lstStyle/>
          <a:p>
            <a:r>
              <a:rPr lang="en-US" b="0" dirty="0" smtClean="0"/>
              <a:t>Set them equal</a:t>
            </a:r>
            <a:endParaRPr lang="en-US" b="0" dirty="0"/>
          </a:p>
        </p:txBody>
      </p:sp>
      <p:sp>
        <p:nvSpPr>
          <p:cNvPr id="12" name="TextBox 11"/>
          <p:cNvSpPr txBox="1"/>
          <p:nvPr/>
        </p:nvSpPr>
        <p:spPr>
          <a:xfrm>
            <a:off x="4305080" y="3319974"/>
            <a:ext cx="3272050" cy="523220"/>
          </a:xfrm>
          <a:prstGeom prst="rect">
            <a:avLst/>
          </a:prstGeom>
          <a:noFill/>
        </p:spPr>
        <p:txBody>
          <a:bodyPr wrap="none" rtlCol="0">
            <a:spAutoFit/>
          </a:bodyPr>
          <a:lstStyle/>
          <a:p>
            <a:r>
              <a:rPr lang="en-US" b="0" dirty="0" smtClean="0"/>
              <a:t>Backwash Head Loss</a:t>
            </a:r>
            <a:endParaRPr lang="en-US" b="0" dirty="0"/>
          </a:p>
        </p:txBody>
      </p:sp>
      <p:sp>
        <p:nvSpPr>
          <p:cNvPr id="16" name="TextBox 15"/>
          <p:cNvSpPr txBox="1"/>
          <p:nvPr/>
        </p:nvSpPr>
        <p:spPr>
          <a:xfrm>
            <a:off x="5358581" y="5684021"/>
            <a:ext cx="3785419" cy="830997"/>
          </a:xfrm>
          <a:prstGeom prst="rect">
            <a:avLst/>
          </a:prstGeom>
          <a:noFill/>
        </p:spPr>
        <p:txBody>
          <a:bodyPr wrap="square" rtlCol="0">
            <a:spAutoFit/>
          </a:bodyPr>
          <a:lstStyle/>
          <a:p>
            <a:r>
              <a:rPr lang="en-US" sz="2400" b="0" dirty="0" smtClean="0"/>
              <a:t>Minimum approach velocity required to fluidize bed</a:t>
            </a:r>
            <a:endParaRPr lang="en-US" sz="2400" b="0" dirty="0"/>
          </a:p>
        </p:txBody>
      </p:sp>
      <p:graphicFrame>
        <p:nvGraphicFramePr>
          <p:cNvPr id="492551" name="Object 7"/>
          <p:cNvGraphicFramePr>
            <a:graphicFrameLocks noChangeAspect="1"/>
          </p:cNvGraphicFramePr>
          <p:nvPr>
            <p:extLst>
              <p:ext uri="{D42A27DB-BD31-4B8C-83A1-F6EECF244321}">
                <p14:modId xmlns:p14="http://schemas.microsoft.com/office/powerpoint/2010/main" val="24809585"/>
              </p:ext>
            </p:extLst>
          </p:nvPr>
        </p:nvGraphicFramePr>
        <p:xfrm>
          <a:off x="95250" y="1925638"/>
          <a:ext cx="3860800" cy="927100"/>
        </p:xfrm>
        <a:graphic>
          <a:graphicData uri="http://schemas.openxmlformats.org/presentationml/2006/ole">
            <mc:AlternateContent xmlns:mc="http://schemas.openxmlformats.org/markup-compatibility/2006">
              <mc:Choice xmlns:v="urn:schemas-microsoft-com:vml" Requires="v">
                <p:oleObj spid="_x0000_s493076" name="Equation" r:id="rId6" imgW="3860640" imgH="927000" progId="Equation.DSMT4">
                  <p:embed/>
                </p:oleObj>
              </mc:Choice>
              <mc:Fallback>
                <p:oleObj name="Equation" r:id="rId6" imgW="3860640" imgH="927000" progId="Equation.DSMT4">
                  <p:embed/>
                  <p:pic>
                    <p:nvPicPr>
                      <p:cNvPr id="0" name="Picture 7"/>
                      <p:cNvPicPr>
                        <a:picLocks noChangeAspect="1" noChangeArrowheads="1"/>
                      </p:cNvPicPr>
                      <p:nvPr/>
                    </p:nvPicPr>
                    <p:blipFill>
                      <a:blip r:embed="rId7"/>
                      <a:srcRect/>
                      <a:stretch>
                        <a:fillRect/>
                      </a:stretch>
                    </p:blipFill>
                    <p:spPr bwMode="auto">
                      <a:xfrm>
                        <a:off x="95250" y="1925638"/>
                        <a:ext cx="38608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2552" name="Object 8"/>
          <p:cNvGraphicFramePr>
            <a:graphicFrameLocks noChangeAspect="1"/>
          </p:cNvGraphicFramePr>
          <p:nvPr>
            <p:extLst>
              <p:ext uri="{D42A27DB-BD31-4B8C-83A1-F6EECF244321}">
                <p14:modId xmlns:p14="http://schemas.microsoft.com/office/powerpoint/2010/main" val="3904617118"/>
              </p:ext>
            </p:extLst>
          </p:nvPr>
        </p:nvGraphicFramePr>
        <p:xfrm>
          <a:off x="12700" y="4205288"/>
          <a:ext cx="6591300" cy="952500"/>
        </p:xfrm>
        <a:graphic>
          <a:graphicData uri="http://schemas.openxmlformats.org/presentationml/2006/ole">
            <mc:AlternateContent xmlns:mc="http://schemas.openxmlformats.org/markup-compatibility/2006">
              <mc:Choice xmlns:v="urn:schemas-microsoft-com:vml" Requires="v">
                <p:oleObj spid="_x0000_s493077" name="Equation" r:id="rId8" imgW="6591240" imgH="952200" progId="Equation.DSMT4">
                  <p:embed/>
                </p:oleObj>
              </mc:Choice>
              <mc:Fallback>
                <p:oleObj name="Equation" r:id="rId8" imgW="6591240" imgH="952200" progId="Equation.DSMT4">
                  <p:embed/>
                  <p:pic>
                    <p:nvPicPr>
                      <p:cNvPr id="0" name="Picture 8"/>
                      <p:cNvPicPr>
                        <a:picLocks noChangeAspect="1" noChangeArrowheads="1"/>
                      </p:cNvPicPr>
                      <p:nvPr/>
                    </p:nvPicPr>
                    <p:blipFill>
                      <a:blip r:embed="rId9"/>
                      <a:srcRect/>
                      <a:stretch>
                        <a:fillRect/>
                      </a:stretch>
                    </p:blipFill>
                    <p:spPr bwMode="auto">
                      <a:xfrm>
                        <a:off x="12700" y="4205288"/>
                        <a:ext cx="65913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2553" name="Object 9"/>
          <p:cNvGraphicFramePr>
            <a:graphicFrameLocks noChangeAspect="1"/>
          </p:cNvGraphicFramePr>
          <p:nvPr>
            <p:extLst>
              <p:ext uri="{D42A27DB-BD31-4B8C-83A1-F6EECF244321}">
                <p14:modId xmlns:p14="http://schemas.microsoft.com/office/powerpoint/2010/main" val="2171202468"/>
              </p:ext>
            </p:extLst>
          </p:nvPr>
        </p:nvGraphicFramePr>
        <p:xfrm>
          <a:off x="6350" y="5602288"/>
          <a:ext cx="5080000" cy="914400"/>
        </p:xfrm>
        <a:graphic>
          <a:graphicData uri="http://schemas.openxmlformats.org/presentationml/2006/ole">
            <mc:AlternateContent xmlns:mc="http://schemas.openxmlformats.org/markup-compatibility/2006">
              <mc:Choice xmlns:v="urn:schemas-microsoft-com:vml" Requires="v">
                <p:oleObj spid="_x0000_s493078" name="Equation" r:id="rId10" imgW="5079960" imgH="914400" progId="Equation.DSMT4">
                  <p:embed/>
                </p:oleObj>
              </mc:Choice>
              <mc:Fallback>
                <p:oleObj name="Equation" r:id="rId10" imgW="5079960" imgH="914400" progId="Equation.DSMT4">
                  <p:embed/>
                  <p:pic>
                    <p:nvPicPr>
                      <p:cNvPr id="0" name="Picture 9"/>
                      <p:cNvPicPr>
                        <a:picLocks noChangeAspect="1" noChangeArrowheads="1"/>
                      </p:cNvPicPr>
                      <p:nvPr/>
                    </p:nvPicPr>
                    <p:blipFill>
                      <a:blip r:embed="rId11"/>
                      <a:srcRect/>
                      <a:stretch>
                        <a:fillRect/>
                      </a:stretch>
                    </p:blipFill>
                    <p:spPr bwMode="auto">
                      <a:xfrm>
                        <a:off x="6350" y="5602288"/>
                        <a:ext cx="508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ounded Rectangle 16"/>
          <p:cNvSpPr/>
          <p:nvPr/>
        </p:nvSpPr>
        <p:spPr bwMode="auto">
          <a:xfrm>
            <a:off x="2943616" y="5611660"/>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12"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Backwash Velocity</a:t>
            </a:r>
            <a:endParaRPr lang="en-US" dirty="0"/>
          </a:p>
        </p:txBody>
      </p:sp>
      <p:graphicFrame>
        <p:nvGraphicFramePr>
          <p:cNvPr id="6" name="Object 3"/>
          <p:cNvGraphicFramePr>
            <a:graphicFrameLocks noChangeAspect="1"/>
          </p:cNvGraphicFramePr>
          <p:nvPr/>
        </p:nvGraphicFramePr>
        <p:xfrm>
          <a:off x="0" y="6858000"/>
          <a:ext cx="7200901" cy="1485900"/>
        </p:xfrm>
        <a:graphic>
          <a:graphicData uri="http://schemas.openxmlformats.org/presentationml/2006/ole">
            <mc:AlternateContent xmlns:mc="http://schemas.openxmlformats.org/markup-compatibility/2006">
              <mc:Choice xmlns:v="urn:schemas-microsoft-com:vml" Requires="v">
                <p:oleObj spid="_x0000_s495110" name="Equation" r:id="rId4" imgW="7200720" imgH="1485720" progId="Equation.DSMT4">
                  <p:embed/>
                </p:oleObj>
              </mc:Choice>
              <mc:Fallback>
                <p:oleObj name="Equation" r:id="rId4" imgW="7200720" imgH="148572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58000"/>
                        <a:ext cx="7200901" cy="14859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494599" name="Object 7"/>
          <p:cNvGraphicFramePr>
            <a:graphicFrameLocks noChangeAspect="1"/>
          </p:cNvGraphicFramePr>
          <p:nvPr>
            <p:extLst>
              <p:ext uri="{D42A27DB-BD31-4B8C-83A1-F6EECF244321}">
                <p14:modId xmlns:p14="http://schemas.microsoft.com/office/powerpoint/2010/main" val="2745315743"/>
              </p:ext>
            </p:extLst>
          </p:nvPr>
        </p:nvGraphicFramePr>
        <p:xfrm>
          <a:off x="639763" y="1844675"/>
          <a:ext cx="4356100" cy="914400"/>
        </p:xfrm>
        <a:graphic>
          <a:graphicData uri="http://schemas.openxmlformats.org/presentationml/2006/ole">
            <mc:AlternateContent xmlns:mc="http://schemas.openxmlformats.org/markup-compatibility/2006">
              <mc:Choice xmlns:v="urn:schemas-microsoft-com:vml" Requires="v">
                <p:oleObj spid="_x0000_s495111" name="Equation" r:id="rId6" imgW="4356000" imgH="914400" progId="Equation.DSMT4">
                  <p:embed/>
                </p:oleObj>
              </mc:Choice>
              <mc:Fallback>
                <p:oleObj name="Equation" r:id="rId6" imgW="4356000" imgH="914400" progId="Equation.DSMT4">
                  <p:embed/>
                  <p:pic>
                    <p:nvPicPr>
                      <p:cNvPr id="0" name="Picture 7"/>
                      <p:cNvPicPr>
                        <a:picLocks noChangeAspect="1" noChangeArrowheads="1"/>
                      </p:cNvPicPr>
                      <p:nvPr/>
                    </p:nvPicPr>
                    <p:blipFill>
                      <a:blip r:embed="rId7"/>
                      <a:srcRect/>
                      <a:stretch>
                        <a:fillRect/>
                      </a:stretch>
                    </p:blipFill>
                    <p:spPr bwMode="auto">
                      <a:xfrm>
                        <a:off x="639763" y="1844675"/>
                        <a:ext cx="43561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12" name="Mathcad" r:id="rId8" imgW="3324240" imgH="2409840" progId="Mathcad">
                  <p:link updateAutomatic="1"/>
                </p:oleObj>
              </mc:Choice>
              <mc:Fallback>
                <p:oleObj name="Mathcad" r:id="rId8" imgW="3324240" imgH="2409840" progId="Mathcad">
                  <p:link updateAutomatic="1"/>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smtClean="0"/>
              <a:t>0.45 mm E.S. with 1.65 U.C. = D</a:t>
            </a:r>
            <a:r>
              <a:rPr lang="en-US" b="0" baseline="-25000" dirty="0" smtClean="0"/>
              <a:t>60</a:t>
            </a:r>
            <a:r>
              <a:rPr lang="en-US" b="0" dirty="0" smtClean="0"/>
              <a:t> 0.72 mm</a:t>
            </a:r>
            <a:endParaRPr lang="en-US" b="0" dirty="0"/>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smtClean="0"/>
              <a:t>Fluidize at 5 mm/s</a:t>
            </a:r>
          </a:p>
          <a:p>
            <a:r>
              <a:rPr lang="en-US" b="0" dirty="0" smtClean="0"/>
              <a:t>30% bed expansion at 12 mm/s</a:t>
            </a:r>
            <a:endParaRPr lang="en-US" b="0" dirty="0"/>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smtClean="0">
                <a:latin typeface="Symbol" pitchFamily="18" charset="2"/>
              </a:rPr>
              <a:t>P</a:t>
            </a:r>
            <a:r>
              <a:rPr lang="en-US" sz="2400" b="0" baseline="-25000" dirty="0" err="1" smtClean="0"/>
              <a:t>FiBw</a:t>
            </a:r>
            <a:r>
              <a:rPr lang="en-US" sz="2400" b="0" dirty="0" smtClean="0"/>
              <a:t> is expanded bed depth over settled bed depth</a:t>
            </a:r>
            <a:endParaRPr lang="en-US" sz="2400" b="0" dirty="0"/>
          </a:p>
        </p:txBody>
      </p:sp>
      <p:sp>
        <p:nvSpPr>
          <p:cNvPr id="18" name="Rectangle 17"/>
          <p:cNvSpPr/>
          <p:nvPr/>
        </p:nvSpPr>
        <p:spPr>
          <a:xfrm>
            <a:off x="6968284" y="3967490"/>
            <a:ext cx="1497013" cy="338554"/>
          </a:xfrm>
          <a:prstGeom prst="rect">
            <a:avLst/>
          </a:prstGeom>
        </p:spPr>
        <p:txBody>
          <a:bodyPr wrap="none">
            <a:spAutoFit/>
          </a:bodyPr>
          <a:lstStyle/>
          <a:p>
            <a:r>
              <a:rPr lang="en-US" sz="1600" b="0" dirty="0" smtClean="0"/>
              <a:t>(Effective size) </a:t>
            </a:r>
            <a:endParaRPr lang="en-US" sz="1600" b="0" dirty="0"/>
          </a:p>
        </p:txBody>
      </p:sp>
      <p:pic>
        <p:nvPicPr>
          <p:cNvPr id="19" name="Picture 1"/>
          <p:cNvPicPr>
            <a:picLocks noChangeAspect="1" noChangeArrowheads="1"/>
          </p:cNvPicPr>
          <p:nvPr/>
        </p:nvPicPr>
        <p:blipFill>
          <a:blip r:embed="rId10" cstate="print"/>
          <a:srcRect/>
          <a:stretch>
            <a:fillRect/>
          </a:stretch>
        </p:blipFill>
        <p:spPr bwMode="auto">
          <a:xfrm>
            <a:off x="8096819" y="191069"/>
            <a:ext cx="801522" cy="1263939"/>
          </a:xfrm>
          <a:prstGeom prst="rect">
            <a:avLst/>
          </a:prstGeom>
          <a:noFill/>
          <a:ln w="9525">
            <a:noFill/>
            <a:miter lim="800000"/>
            <a:headEnd/>
            <a:tailEnd/>
          </a:ln>
          <a:effectLst/>
        </p:spPr>
      </p:pic>
      <p:graphicFrame>
        <p:nvGraphicFramePr>
          <p:cNvPr id="3" name="Object 2"/>
          <p:cNvGraphicFramePr>
            <a:graphicFrameLocks noChangeAspect="1"/>
          </p:cNvGraphicFramePr>
          <p:nvPr>
            <p:extLst>
              <p:ext uri="{D42A27DB-BD31-4B8C-83A1-F6EECF244321}">
                <p14:modId xmlns:p14="http://schemas.microsoft.com/office/powerpoint/2010/main" val="1864008018"/>
              </p:ext>
            </p:extLst>
          </p:nvPr>
        </p:nvGraphicFramePr>
        <p:xfrm>
          <a:off x="5761038" y="1901825"/>
          <a:ext cx="2730500" cy="812800"/>
        </p:xfrm>
        <a:graphic>
          <a:graphicData uri="http://schemas.openxmlformats.org/presentationml/2006/ole">
            <mc:AlternateContent xmlns:mc="http://schemas.openxmlformats.org/markup-compatibility/2006">
              <mc:Choice xmlns:v="urn:schemas-microsoft-com:vml" Requires="v">
                <p:oleObj spid="_x0000_s495113" name="Equation" r:id="rId11" imgW="2730240" imgH="812520" progId="Equation.DSMT4">
                  <p:embed/>
                </p:oleObj>
              </mc:Choice>
              <mc:Fallback>
                <p:oleObj name="Equation" r:id="rId11" imgW="2730240" imgH="812520" progId="Equation.DSMT4">
                  <p:embed/>
                  <p:pic>
                    <p:nvPicPr>
                      <p:cNvPr id="0" name="Object 3"/>
                      <p:cNvPicPr>
                        <a:picLocks noChangeAspect="1" noChangeArrowheads="1"/>
                      </p:cNvPicPr>
                      <p:nvPr/>
                    </p:nvPicPr>
                    <p:blipFill>
                      <a:blip r:embed="rId12"/>
                      <a:srcRect/>
                      <a:stretch>
                        <a:fillRect/>
                      </a:stretch>
                    </p:blipFill>
                    <p:spPr bwMode="auto">
                      <a:xfrm>
                        <a:off x="5761038" y="1901825"/>
                        <a:ext cx="27305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Backwash sand bed stratification</a:t>
            </a:r>
            <a:endParaRPr lang="en-US" dirty="0"/>
          </a:p>
        </p:txBody>
      </p:sp>
      <p:sp>
        <p:nvSpPr>
          <p:cNvPr id="4" name="Content Placeholder 3"/>
          <p:cNvSpPr>
            <a:spLocks noGrp="1"/>
          </p:cNvSpPr>
          <p:nvPr>
            <p:ph idx="1"/>
          </p:nvPr>
        </p:nvSpPr>
        <p:spPr/>
        <p:txBody>
          <a:bodyPr/>
          <a:lstStyle/>
          <a:p>
            <a:r>
              <a:rPr lang="en-US" dirty="0" smtClean="0"/>
              <a:t>Suppose the sand stratifies in the filter bed during backwash and suppose that </a:t>
            </a:r>
            <a:r>
              <a:rPr lang="en-US" dirty="0"/>
              <a:t>10% of the bed is smaller than 0.4 </a:t>
            </a:r>
            <a:r>
              <a:rPr lang="en-US" dirty="0" smtClean="0"/>
              <a:t>mm and 10% of the sand is bigger than 0.8 mm </a:t>
            </a:r>
          </a:p>
          <a:p>
            <a:r>
              <a:rPr lang="en-US" dirty="0" smtClean="0"/>
              <a:t>What is the ratio of fluidization velocity for the top of the sand bed to the </a:t>
            </a:r>
            <a:r>
              <a:rPr lang="en-US" dirty="0"/>
              <a:t>fluidization velocity </a:t>
            </a:r>
            <a:r>
              <a:rPr lang="en-US" dirty="0" smtClean="0"/>
              <a:t>for the bottom of the sand bed?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985725898"/>
              </p:ext>
            </p:extLst>
          </p:nvPr>
        </p:nvGraphicFramePr>
        <p:xfrm>
          <a:off x="3363913" y="5192713"/>
          <a:ext cx="5080000" cy="914400"/>
        </p:xfrm>
        <a:graphic>
          <a:graphicData uri="http://schemas.openxmlformats.org/presentationml/2006/ole">
            <mc:AlternateContent xmlns:mc="http://schemas.openxmlformats.org/markup-compatibility/2006">
              <mc:Choice xmlns:v="urn:schemas-microsoft-com:vml" Requires="v">
                <p:oleObj spid="_x0000_s1245289" name="Equation" r:id="rId4" imgW="5079960" imgH="914400" progId="Equation.DSMT4">
                  <p:embed/>
                </p:oleObj>
              </mc:Choice>
              <mc:Fallback>
                <p:oleObj name="Equation" r:id="rId4" imgW="5079960" imgH="914400" progId="Equation.DSMT4">
                  <p:embed/>
                  <p:pic>
                    <p:nvPicPr>
                      <p:cNvPr id="0" name="Object 9"/>
                      <p:cNvPicPr>
                        <a:picLocks noChangeAspect="1" noChangeArrowheads="1"/>
                      </p:cNvPicPr>
                      <p:nvPr/>
                    </p:nvPicPr>
                    <p:blipFill>
                      <a:blip r:embed="rId5"/>
                      <a:srcRect/>
                      <a:stretch>
                        <a:fillRect/>
                      </a:stretch>
                    </p:blipFill>
                    <p:spPr bwMode="auto">
                      <a:xfrm>
                        <a:off x="3363913" y="5192713"/>
                        <a:ext cx="508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770544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The Backwash Dilemma</a:t>
            </a:r>
            <a:endParaRPr lang="en-US" dirty="0"/>
          </a:p>
        </p:txBody>
      </p:sp>
      <p:sp>
        <p:nvSpPr>
          <p:cNvPr id="4" name="Content Placeholder 3"/>
          <p:cNvSpPr>
            <a:spLocks noGrp="1"/>
          </p:cNvSpPr>
          <p:nvPr>
            <p:ph idx="1"/>
          </p:nvPr>
        </p:nvSpPr>
        <p:spPr/>
        <p:txBody>
          <a:bodyPr/>
          <a:lstStyle/>
          <a:p>
            <a:r>
              <a:rPr lang="en-US" smtClean="0"/>
              <a:t>Backwash velocity &gt;&gt; filtration velocity</a:t>
            </a:r>
          </a:p>
          <a:p>
            <a:r>
              <a:rPr lang="en-US" smtClean="0"/>
              <a:t>Backwash water must be clean water</a:t>
            </a:r>
          </a:p>
          <a:p>
            <a:r>
              <a:rPr lang="en-US" smtClean="0"/>
              <a:t>Backwash water sources?</a:t>
            </a:r>
            <a:endParaRPr lang="en-US" dirty="0" smtClean="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smtClean="0">
                <a:ln>
                  <a:noFill/>
                </a:ln>
                <a:solidFill>
                  <a:schemeClr val="tx1"/>
                </a:solidFill>
                <a:effectLst/>
                <a:uLnTx/>
                <a:uFillTx/>
                <a:latin typeface="+mn-lt"/>
              </a:rPr>
              <a:t>Pump it from </a:t>
            </a:r>
            <a:r>
              <a:rPr kumimoji="0" lang="en-US" sz="2800" b="0" i="0" u="none" strike="noStrike" kern="0" cap="none" spc="0" normalizeH="0" baseline="0" noProof="0" dirty="0" err="1" smtClean="0">
                <a:ln>
                  <a:noFill/>
                </a:ln>
                <a:solidFill>
                  <a:schemeClr val="tx1"/>
                </a:solidFill>
                <a:effectLst/>
                <a:uLnTx/>
                <a:uFillTx/>
                <a:latin typeface="+mn-lt"/>
              </a:rPr>
              <a:t>clearwell</a:t>
            </a:r>
            <a:endParaRPr kumimoji="0" lang="en-US" sz="2800" b="0" i="0" u="none" strike="noStrike" kern="0" cap="none" spc="0" normalizeH="0" baseline="0" noProof="0" dirty="0" smtClean="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smtClean="0">
                <a:ln>
                  <a:noFill/>
                </a:ln>
                <a:solidFill>
                  <a:schemeClr val="tx1"/>
                </a:solidFill>
                <a:effectLst/>
                <a:uLnTx/>
                <a:uFillTx/>
                <a:latin typeface="+mn-lt"/>
              </a:rPr>
              <a:t>Set of filters working in</a:t>
            </a:r>
            <a:br>
              <a:rPr kumimoji="0" lang="en-US" sz="2800" b="0" i="0" u="none" strike="noStrike" kern="0" cap="none" spc="0" normalizeH="0" baseline="0" noProof="0" dirty="0" smtClean="0">
                <a:ln>
                  <a:noFill/>
                </a:ln>
                <a:solidFill>
                  <a:schemeClr val="tx1"/>
                </a:solidFill>
                <a:effectLst/>
                <a:uLnTx/>
                <a:uFillTx/>
                <a:latin typeface="+mn-lt"/>
              </a:rPr>
            </a:br>
            <a:r>
              <a:rPr kumimoji="0" lang="en-US" sz="2800" b="0" i="0" u="none" strike="noStrike" kern="0" cap="none" spc="0" normalizeH="0" baseline="0" noProof="0" dirty="0" smtClean="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smtClean="0">
                <a:ln>
                  <a:noFill/>
                </a:ln>
                <a:solidFill>
                  <a:schemeClr val="tx1"/>
                </a:solidFill>
                <a:effectLst/>
                <a:uLnTx/>
                <a:uFillTx/>
                <a:latin typeface="+mn-lt"/>
              </a:rPr>
              <a:t>Filtered water stored at adequate elevation</a:t>
            </a:r>
            <a:endParaRPr kumimoji="0" lang="en-US" sz="2800" b="0" i="0" u="none" strike="noStrike" kern="0" cap="none" spc="0" normalizeH="0" baseline="0" noProof="0" dirty="0">
              <a:ln>
                <a:noFill/>
              </a:ln>
              <a:solidFill>
                <a:schemeClr val="tx1"/>
              </a:solidFill>
              <a:effectLst/>
              <a:uLnTx/>
              <a:uFillTx/>
              <a:latin typeface="+mn-lt"/>
            </a:endParaRP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Rapid Sand Filtration Battery:</a:t>
            </a:r>
            <a:br>
              <a:rPr lang="en-US" dirty="0" smtClean="0"/>
            </a:br>
            <a:r>
              <a:rPr lang="en-US" dirty="0" smtClean="0"/>
              <a:t>Backwash without pumps</a:t>
            </a:r>
            <a:endParaRPr lang="en-US" dirty="0"/>
          </a:p>
        </p:txBody>
      </p:sp>
      <p:pic>
        <p:nvPicPr>
          <p:cNvPr id="489474" name="Picture 2"/>
          <p:cNvPicPr>
            <a:picLocks noChangeAspect="1" noChangeArrowheads="1"/>
          </p:cNvPicPr>
          <p:nvPr/>
        </p:nvPicPr>
        <p:blipFill>
          <a:blip r:embed="rId5"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6"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smtClean="0">
                <a:hlinkClick r:id="rId7"/>
              </a:rPr>
              <a:t>https://confluence.cornell.edu/display/AGUACLARA/Santa+Rosa+de+Copan</a:t>
            </a:r>
            <a:r>
              <a:rPr lang="en-US" sz="1600" dirty="0" smtClean="0"/>
              <a:t> </a:t>
            </a:r>
            <a:endParaRPr lang="en-US" sz="1600" dirty="0"/>
          </a:p>
        </p:txBody>
      </p:sp>
      <p:grpSp>
        <p:nvGrpSpPr>
          <p:cNvPr id="2" name="Group 1"/>
          <p:cNvGrpSpPr/>
          <p:nvPr/>
        </p:nvGrpSpPr>
        <p:grpSpPr>
          <a:xfrm>
            <a:off x="214582" y="3812190"/>
            <a:ext cx="5069452" cy="2298478"/>
            <a:chOff x="-6836365" y="2469204"/>
            <a:chExt cx="6861253"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 name="Rectangle 5" descr="Cork"/>
              <p:cNvSpPr>
                <a:spLocks noChangeArrowheads="1"/>
              </p:cNvSpPr>
              <p:nvPr/>
            </p:nvSpPr>
            <p:spPr bwMode="auto">
              <a:xfrm>
                <a:off x="251676" y="5512192"/>
                <a:ext cx="892149" cy="847263"/>
              </a:xfrm>
              <a:prstGeom prst="rect">
                <a:avLst/>
              </a:prstGeom>
              <a:blipFill>
                <a:blip r:embed="rId8"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7" name="Rectangle 5" descr="Cork"/>
              <p:cNvSpPr>
                <a:spLocks noChangeArrowheads="1"/>
              </p:cNvSpPr>
              <p:nvPr/>
            </p:nvSpPr>
            <p:spPr bwMode="auto">
              <a:xfrm>
                <a:off x="251676" y="5512192"/>
                <a:ext cx="892149" cy="847263"/>
              </a:xfrm>
              <a:prstGeom prst="rect">
                <a:avLst/>
              </a:prstGeom>
              <a:blipFill>
                <a:blip r:embed="rId8"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3" name="Rectangle 5" descr="Cork"/>
              <p:cNvSpPr>
                <a:spLocks noChangeArrowheads="1"/>
              </p:cNvSpPr>
              <p:nvPr/>
            </p:nvSpPr>
            <p:spPr bwMode="auto">
              <a:xfrm>
                <a:off x="251676" y="5512192"/>
                <a:ext cx="892149" cy="847263"/>
              </a:xfrm>
              <a:prstGeom prst="rect">
                <a:avLst/>
              </a:prstGeom>
              <a:blipFill>
                <a:blip r:embed="rId8"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9" name="Rectangle 5" descr="Cork"/>
              <p:cNvSpPr>
                <a:spLocks noChangeArrowheads="1"/>
              </p:cNvSpPr>
              <p:nvPr/>
            </p:nvSpPr>
            <p:spPr bwMode="auto">
              <a:xfrm>
                <a:off x="251676" y="5512192"/>
                <a:ext cx="892149" cy="847263"/>
              </a:xfrm>
              <a:prstGeom prst="rect">
                <a:avLst/>
              </a:prstGeom>
              <a:blipFill>
                <a:blip r:embed="rId8"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a:off x="251676" y="5512192"/>
                <a:ext cx="892149" cy="847263"/>
              </a:xfrm>
              <a:prstGeom prst="rect">
                <a:avLst/>
              </a:prstGeom>
              <a:blipFill>
                <a:blip r:embed="rId8"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0" name="Rectangle 5" descr="Cork"/>
            <p:cNvSpPr>
              <a:spLocks noChangeArrowheads="1"/>
            </p:cNvSpPr>
            <p:nvPr/>
          </p:nvSpPr>
          <p:spPr bwMode="auto">
            <a:xfrm>
              <a:off x="-867261" y="4214430"/>
              <a:ext cx="892149" cy="1202436"/>
            </a:xfrm>
            <a:prstGeom prst="rect">
              <a:avLst/>
            </a:prstGeom>
            <a:blipFill>
              <a:blip r:embed="rId8"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aphicFrame>
          <p:nvGraphicFramePr>
            <p:cNvPr id="51" name="Object 2"/>
            <p:cNvGraphicFramePr>
              <a:graphicFrameLocks noChangeAspect="1"/>
            </p:cNvGraphicFramePr>
            <p:nvPr>
              <p:extLst>
                <p:ext uri="{D42A27DB-BD31-4B8C-83A1-F6EECF244321}">
                  <p14:modId xmlns:p14="http://schemas.microsoft.com/office/powerpoint/2010/main" val="1213681080"/>
                </p:ext>
              </p:extLst>
            </p:nvPr>
          </p:nvGraphicFramePr>
          <p:xfrm>
            <a:off x="-6593734" y="3048384"/>
            <a:ext cx="558800" cy="419100"/>
          </p:xfrm>
          <a:graphic>
            <a:graphicData uri="http://schemas.openxmlformats.org/presentationml/2006/ole">
              <mc:AlternateContent xmlns:mc="http://schemas.openxmlformats.org/markup-compatibility/2006">
                <mc:Choice xmlns:v="urn:schemas-microsoft-com:vml" Requires="v">
                  <p:oleObj spid="_x0000_s1246504" name="Equation" r:id="rId9" imgW="558720" imgH="419040" progId="Equation.DSMT4">
                    <p:embed/>
                  </p:oleObj>
                </mc:Choice>
                <mc:Fallback>
                  <p:oleObj name="Equation" r:id="rId9" imgW="558720" imgH="4190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3734" y="3048384"/>
                          <a:ext cx="558800" cy="419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 name="Object 3"/>
            <p:cNvGraphicFramePr>
              <a:graphicFrameLocks noChangeAspect="1"/>
            </p:cNvGraphicFramePr>
            <p:nvPr>
              <p:extLst>
                <p:ext uri="{D42A27DB-BD31-4B8C-83A1-F6EECF244321}">
                  <p14:modId xmlns:p14="http://schemas.microsoft.com/office/powerpoint/2010/main" val="2622377090"/>
                </p:ext>
              </p:extLst>
            </p:nvPr>
          </p:nvGraphicFramePr>
          <p:xfrm>
            <a:off x="-6718173" y="4827715"/>
            <a:ext cx="825500" cy="381000"/>
          </p:xfrm>
          <a:graphic>
            <a:graphicData uri="http://schemas.openxmlformats.org/presentationml/2006/ole">
              <mc:AlternateContent xmlns:mc="http://schemas.openxmlformats.org/markup-compatibility/2006">
                <mc:Choice xmlns:v="urn:schemas-microsoft-com:vml" Requires="v">
                  <p:oleObj spid="_x0000_s1246505" name="Equation" r:id="rId11" imgW="825480" imgH="380880" progId="Equation.DSMT4">
                    <p:embed/>
                  </p:oleObj>
                </mc:Choice>
                <mc:Fallback>
                  <p:oleObj name="Equation" r:id="rId11" imgW="825480" imgH="3808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8173" y="4827715"/>
                          <a:ext cx="825500"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 name="Object 3"/>
            <p:cNvGraphicFramePr>
              <a:graphicFrameLocks noChangeAspect="1"/>
            </p:cNvGraphicFramePr>
            <p:nvPr>
              <p:extLst>
                <p:ext uri="{D42A27DB-BD31-4B8C-83A1-F6EECF244321}">
                  <p14:modId xmlns:p14="http://schemas.microsoft.com/office/powerpoint/2010/main" val="3893305189"/>
                </p:ext>
              </p:extLst>
            </p:nvPr>
          </p:nvGraphicFramePr>
          <p:xfrm>
            <a:off x="-6836365" y="4231172"/>
            <a:ext cx="1386348" cy="280570"/>
          </p:xfrm>
          <a:graphic>
            <a:graphicData uri="http://schemas.openxmlformats.org/presentationml/2006/ole">
              <mc:AlternateContent xmlns:mc="http://schemas.openxmlformats.org/markup-compatibility/2006">
                <mc:Choice xmlns:v="urn:schemas-microsoft-com:vml" Requires="v">
                  <p:oleObj spid="_x0000_s1246506" name="Equation" r:id="rId13" imgW="2133360" imgH="431640" progId="Equation.DSMT4">
                    <p:embed/>
                  </p:oleObj>
                </mc:Choice>
                <mc:Fallback>
                  <p:oleObj name="Equation" r:id="rId13" imgW="2133360" imgH="4316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36365" y="4231172"/>
                          <a:ext cx="1386348" cy="2805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3" name="CEPIS Filter Valves.MO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5"/>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smtClean="0"/>
              <a:t>What are these two valves controlling?</a:t>
            </a:r>
            <a:br>
              <a:rPr lang="en-US" sz="1800" b="0" dirty="0" smtClean="0"/>
            </a:br>
            <a:r>
              <a:rPr lang="en-US" sz="1800" b="0" dirty="0" smtClean="0"/>
              <a:t>Reverse engineer the universe!</a:t>
            </a:r>
            <a:endParaRPr lang="en-US" sz="1800" b="0" dirty="0"/>
          </a:p>
        </p:txBody>
      </p:sp>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smtClean="0"/>
              <a:t>The Low Flow Challenge: Filter Set</a:t>
            </a:r>
            <a:endParaRPr lang="en-US" dirty="0"/>
          </a:p>
        </p:txBody>
      </p:sp>
      <p:sp>
        <p:nvSpPr>
          <p:cNvPr id="3" name="Content Placeholder 2"/>
          <p:cNvSpPr>
            <a:spLocks noGrp="1"/>
          </p:cNvSpPr>
          <p:nvPr>
            <p:ph idx="1"/>
          </p:nvPr>
        </p:nvSpPr>
        <p:spPr>
          <a:xfrm>
            <a:off x="240410" y="1599063"/>
            <a:ext cx="5914730" cy="4114800"/>
          </a:xfrm>
        </p:spPr>
        <p:txBody>
          <a:bodyPr/>
          <a:lstStyle/>
          <a:p>
            <a:r>
              <a:rPr lang="en-US" sz="2800" dirty="0" smtClean="0"/>
              <a:t>Assume plant flow is 6 L/s, Filtration velocity is 1.8 mm/s and backwash velocity is 9 mm/s and that a set of filters will backwash one filter</a:t>
            </a:r>
          </a:p>
          <a:p>
            <a:r>
              <a:rPr lang="en-US" sz="2800" dirty="0" smtClean="0"/>
              <a:t>How many filters?</a:t>
            </a:r>
          </a:p>
          <a:p>
            <a:r>
              <a:rPr lang="en-US" sz="2800" dirty="0" smtClean="0"/>
              <a:t>Total filter area?</a:t>
            </a:r>
          </a:p>
          <a:p>
            <a:r>
              <a:rPr lang="en-US" sz="2800" dirty="0" smtClean="0"/>
              <a:t>What happens if the plant is operating at half capacity (drought conditions)?</a:t>
            </a:r>
          </a:p>
        </p:txBody>
      </p:sp>
      <p:graphicFrame>
        <p:nvGraphicFramePr>
          <p:cNvPr id="496645" name="Object 5"/>
          <p:cNvGraphicFramePr>
            <a:graphicFrameLocks noChangeAspect="1"/>
          </p:cNvGraphicFramePr>
          <p:nvPr>
            <p:extLst>
              <p:ext uri="{D42A27DB-BD31-4B8C-83A1-F6EECF244321}">
                <p14:modId xmlns:p14="http://schemas.microsoft.com/office/powerpoint/2010/main" val="373545126"/>
              </p:ext>
            </p:extLst>
          </p:nvPr>
        </p:nvGraphicFramePr>
        <p:xfrm>
          <a:off x="5500052" y="-896013"/>
          <a:ext cx="4185750" cy="7246695"/>
        </p:xfrm>
        <a:graphic>
          <a:graphicData uri="http://schemas.openxmlformats.org/presentationml/2006/ole">
            <mc:AlternateContent xmlns:mc="http://schemas.openxmlformats.org/markup-compatibility/2006">
              <mc:Choice xmlns:v="urn:schemas-microsoft-com:vml" Requires="v">
                <p:oleObj spid="_x0000_s496773" name="Mathcad" r:id="rId3" imgW="2705040" imgH="4714920" progId="Mathcad">
                  <p:embed/>
                </p:oleObj>
              </mc:Choice>
              <mc:Fallback>
                <p:oleObj name="Mathcad" r:id="rId3" imgW="2705040" imgH="4714920" progId="Mathca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0052" y="-896013"/>
                        <a:ext cx="4185750" cy="7246695"/>
                      </a:xfrm>
                      <a:prstGeom prst="rect">
                        <a:avLst/>
                      </a:prstGeom>
                      <a:noFill/>
                      <a:ln>
                        <a:noFill/>
                      </a:ln>
                      <a:effectLst/>
                      <a:extLst/>
                    </p:spPr>
                  </p:pic>
                </p:oleObj>
              </mc:Fallback>
            </mc:AlternateContent>
          </a:graphicData>
        </a:graphic>
      </p:graphicFrame>
      <p:sp>
        <p:nvSpPr>
          <p:cNvPr id="8" name="TextBox 7"/>
          <p:cNvSpPr txBox="1"/>
          <p:nvPr/>
        </p:nvSpPr>
        <p:spPr>
          <a:xfrm>
            <a:off x="570661" y="6214528"/>
            <a:ext cx="7972054" cy="523220"/>
          </a:xfrm>
          <a:prstGeom prst="rect">
            <a:avLst/>
          </a:prstGeom>
          <a:noFill/>
        </p:spPr>
        <p:txBody>
          <a:bodyPr wrap="none" rtlCol="0">
            <a:spAutoFit/>
          </a:bodyPr>
          <a:lstStyle/>
          <a:p>
            <a:r>
              <a:rPr lang="en-US" b="0" dirty="0" smtClean="0">
                <a:solidFill>
                  <a:schemeClr val="accent4"/>
                </a:solidFill>
              </a:rPr>
              <a:t>Need filters to be smaller to be able to backwash one!</a:t>
            </a:r>
            <a:endParaRPr lang="en-US" b="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Store filter water?</a:t>
            </a:r>
            <a:endParaRPr lang="en-US" dirty="0"/>
          </a:p>
        </p:txBody>
      </p:sp>
      <p:sp>
        <p:nvSpPr>
          <p:cNvPr id="3" name="Content Placeholder 2"/>
          <p:cNvSpPr>
            <a:spLocks noGrp="1"/>
          </p:cNvSpPr>
          <p:nvPr>
            <p:ph idx="1"/>
          </p:nvPr>
        </p:nvSpPr>
        <p:spPr>
          <a:xfrm>
            <a:off x="943896" y="1805971"/>
            <a:ext cx="5869859" cy="4114800"/>
          </a:xfrm>
        </p:spPr>
        <p:txBody>
          <a:bodyPr/>
          <a:lstStyle/>
          <a:p>
            <a:r>
              <a:rPr lang="en-US" sz="2400" dirty="0" smtClean="0"/>
              <a:t>Try two filters and recalculate</a:t>
            </a:r>
          </a:p>
          <a:p>
            <a:r>
              <a:rPr lang="en-US" sz="2400" dirty="0" smtClean="0"/>
              <a:t>Require a large tank and the tank </a:t>
            </a:r>
            <a:r>
              <a:rPr lang="en-US" sz="2400" dirty="0"/>
              <a:t>must be shallow to keep filters from being really </a:t>
            </a:r>
            <a:r>
              <a:rPr lang="en-US" sz="2400" dirty="0" smtClean="0"/>
              <a:t>deep. </a:t>
            </a:r>
          </a:p>
          <a:p>
            <a:endParaRPr lang="en-US" sz="2400" dirty="0" smtClean="0"/>
          </a:p>
          <a:p>
            <a:endParaRPr lang="en-US" sz="2400" dirty="0" smtClean="0"/>
          </a:p>
          <a:p>
            <a:pPr marL="1085850" lvl="1"/>
            <a:r>
              <a:rPr lang="en-US" sz="2000" dirty="0" smtClean="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Requires more area than </a:t>
            </a:r>
            <a:r>
              <a:rPr lang="en-US" sz="2000" dirty="0" err="1" smtClean="0"/>
              <a:t>sed</a:t>
            </a:r>
            <a:r>
              <a:rPr lang="en-US" sz="2000" dirty="0" smtClean="0"/>
              <a:t> tanks!</a:t>
            </a:r>
          </a:p>
        </p:txBody>
      </p:sp>
      <p:grpSp>
        <p:nvGrpSpPr>
          <p:cNvPr id="4" name="Group 3"/>
          <p:cNvGrpSpPr/>
          <p:nvPr/>
        </p:nvGrpSpPr>
        <p:grpSpPr>
          <a:xfrm>
            <a:off x="0" y="2893512"/>
            <a:ext cx="8729382" cy="3969405"/>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17"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497666" name="Object 2"/>
          <p:cNvGraphicFramePr>
            <a:graphicFrameLocks noChangeAspect="1"/>
          </p:cNvGraphicFramePr>
          <p:nvPr/>
        </p:nvGraphicFramePr>
        <p:xfrm>
          <a:off x="7014575" y="-1"/>
          <a:ext cx="2129425" cy="3439841"/>
        </p:xfrm>
        <a:graphic>
          <a:graphicData uri="http://schemas.openxmlformats.org/presentationml/2006/ole">
            <mc:AlternateContent xmlns:mc="http://schemas.openxmlformats.org/markup-compatibility/2006">
              <mc:Choice xmlns:v="urn:schemas-microsoft-com:vml" Requires="v">
                <p:oleObj spid="_x0000_s497794" name="Mathcad" r:id="rId5" imgW="2209680" imgH="3552840" progId="Mathcad">
                  <p:embed/>
                </p:oleObj>
              </mc:Choice>
              <mc:Fallback>
                <p:oleObj name="Mathcad" r:id="rId5" imgW="2209680" imgH="3552840" progId="Mathca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4575" y="-1"/>
                        <a:ext cx="2129425" cy="3439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 Flow Challenge</a:t>
            </a:r>
            <a:endParaRPr lang="en-US" dirty="0"/>
          </a:p>
        </p:txBody>
      </p:sp>
      <p:sp>
        <p:nvSpPr>
          <p:cNvPr id="3" name="Content Placeholder 2"/>
          <p:cNvSpPr>
            <a:spLocks noGrp="1"/>
          </p:cNvSpPr>
          <p:nvPr>
            <p:ph idx="1"/>
          </p:nvPr>
        </p:nvSpPr>
        <p:spPr/>
        <p:txBody>
          <a:bodyPr/>
          <a:lstStyle/>
          <a:p>
            <a:r>
              <a:rPr lang="en-US" dirty="0" smtClean="0"/>
              <a:t>Requiring 6 filter boxes for a small plant is too costly and difficult to construct and maintain. </a:t>
            </a:r>
          </a:p>
          <a:p>
            <a:r>
              <a:rPr lang="en-US" dirty="0" smtClean="0"/>
              <a:t>Storing filtered water requires a storage tank with a </a:t>
            </a:r>
            <a:r>
              <a:rPr lang="en-US" dirty="0" err="1" smtClean="0"/>
              <a:t>V</a:t>
            </a:r>
            <a:r>
              <a:rPr lang="en-US" baseline="-25000" dirty="0" err="1" smtClean="0"/>
              <a:t>up</a:t>
            </a:r>
            <a:r>
              <a:rPr lang="en-US" dirty="0" smtClean="0"/>
              <a:t> less than the entire AguaClara plant!!!</a:t>
            </a:r>
          </a:p>
          <a:p>
            <a:r>
              <a:rPr lang="en-US" dirty="0" smtClean="0"/>
              <a:t>If we rule out the pump option, then we have no good options…</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Depth Filtration </a:t>
            </a:r>
            <a:r>
              <a:rPr lang="en-US" dirty="0"/>
              <a:t>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a:t>
            </a:r>
            <a:r>
              <a:rPr lang="en-US" sz="2400" dirty="0" smtClean="0"/>
              <a:t>rough gravel filters to extend range</a:t>
            </a:r>
            <a:endParaRPr lang="en-US" sz="2400" dirty="0"/>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a:t>
            </a:r>
            <a:r>
              <a:rPr lang="en-US" sz="2400" dirty="0" smtClean="0"/>
              <a:t>flocculation and sedimentation</a:t>
            </a:r>
            <a:endParaRPr lang="en-US" sz="2400" dirty="0"/>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a:t>
            </a:r>
            <a:r>
              <a:rPr lang="en-US" sz="2400" dirty="0" smtClean="0">
                <a:cs typeface="Times New Roman" pitchFamily="18" charset="0"/>
              </a:rPr>
              <a:t>12 – 90 </a:t>
            </a:r>
            <a:r>
              <a:rPr lang="en-US" sz="2400" dirty="0" err="1" smtClean="0">
                <a:cs typeface="Times New Roman" pitchFamily="18" charset="0"/>
              </a:rPr>
              <a:t>hr→</a:t>
            </a:r>
            <a:r>
              <a:rPr lang="en-US" sz="2400" dirty="0" err="1">
                <a:cs typeface="Times New Roman" pitchFamily="18" charset="0"/>
              </a:rPr>
              <a:t>hydraulic</a:t>
            </a:r>
            <a:r>
              <a:rPr lang="en-US" sz="2400" dirty="0">
                <a:cs typeface="Times New Roman" pitchFamily="18" charset="0"/>
              </a:rPr>
              <a:t> cleaning</a:t>
            </a:r>
            <a:endParaRPr lang="en-US" sz="2400" dirty="0"/>
          </a:p>
          <a:p>
            <a:pPr>
              <a:lnSpc>
                <a:spcPct val="80000"/>
              </a:lnSpc>
            </a:pPr>
            <a:r>
              <a:rPr lang="en-US" sz="2800" dirty="0" smtClean="0"/>
              <a:t>Stacked Rapid Sand (</a:t>
            </a:r>
            <a:r>
              <a:rPr lang="en-US" sz="2800" dirty="0" err="1" smtClean="0"/>
              <a:t>StaRS</a:t>
            </a:r>
            <a:r>
              <a:rPr lang="en-US" sz="2800" dirty="0" smtClean="0"/>
              <a:t>)</a:t>
            </a:r>
          </a:p>
          <a:p>
            <a:pPr lvl="1">
              <a:lnSpc>
                <a:spcPct val="80000"/>
              </a:lnSpc>
            </a:pPr>
            <a:r>
              <a:rPr lang="en-US" sz="2400" dirty="0" smtClean="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smtClean="0"/>
              <a:t>“</a:t>
            </a:r>
            <a:r>
              <a:rPr lang="en-US" sz="1400" b="0" dirty="0" err="1" smtClean="0"/>
              <a:t>Biosand</a:t>
            </a:r>
            <a:r>
              <a:rPr lang="en-US" sz="1400" b="0" dirty="0"/>
              <a:t>” </a:t>
            </a:r>
            <a:r>
              <a:rPr lang="en-US" sz="1400" b="0" dirty="0" smtClean="0"/>
              <a:t>is a misnomer based </a:t>
            </a:r>
            <a:r>
              <a:rPr lang="en-US" sz="1400" b="0" dirty="0"/>
              <a:t>on a misunderstanding of SSF </a:t>
            </a:r>
            <a:r>
              <a:rPr lang="en-US" sz="1400" b="0" dirty="0" smtClean="0"/>
              <a:t>mechanisms. The preferred term is intermittent SSF (ISSF)</a:t>
            </a:r>
            <a:endParaRPr lang="en-US" sz="1400" b="0" dirty="0"/>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smtClean="0"/>
              <a:t>backwash</a:t>
            </a:r>
            <a:endParaRPr lang="en-US" b="0" dirty="0"/>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smtClean="0"/>
              <a:t>scrape</a:t>
            </a:r>
            <a:endParaRPr lang="en-US" b="0" dirty="0"/>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difficult?</a:t>
            </a:r>
            <a:endParaRPr lang="en-US" dirty="0"/>
          </a:p>
        </p:txBody>
      </p:sp>
      <p:sp>
        <p:nvSpPr>
          <p:cNvPr id="3" name="Content Placeholder 2"/>
          <p:cNvSpPr>
            <a:spLocks noGrp="1"/>
          </p:cNvSpPr>
          <p:nvPr>
            <p:ph idx="1"/>
          </p:nvPr>
        </p:nvSpPr>
        <p:spPr/>
        <p:txBody>
          <a:bodyPr/>
          <a:lstStyle/>
          <a:p>
            <a:r>
              <a:rPr lang="en-US" dirty="0" smtClean="0"/>
              <a:t>The backwash dilemma is due to the big difference between backwash flow rates and filtration flow rates</a:t>
            </a:r>
          </a:p>
          <a:p>
            <a:r>
              <a:rPr lang="en-US" dirty="0" smtClean="0"/>
              <a:t>6 filters are required if backwash velocity is 5 times the filtration velocity</a:t>
            </a:r>
          </a:p>
          <a:p>
            <a:r>
              <a:rPr lang="en-US" dirty="0" smtClean="0"/>
              <a:t>If we could get those velocities to be similar or equal, then we wouldn’t need a set of 6 filters</a:t>
            </a:r>
          </a:p>
          <a:p>
            <a:r>
              <a:rPr lang="en-US" dirty="0" smtClean="0"/>
              <a:t>Invention time</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572271709"/>
              </p:ext>
            </p:extLst>
          </p:nvPr>
        </p:nvGraphicFramePr>
        <p:xfrm>
          <a:off x="3922713" y="5697538"/>
          <a:ext cx="5080000" cy="914400"/>
        </p:xfrm>
        <a:graphic>
          <a:graphicData uri="http://schemas.openxmlformats.org/presentationml/2006/ole">
            <mc:AlternateContent xmlns:mc="http://schemas.openxmlformats.org/markup-compatibility/2006">
              <mc:Choice xmlns:v="urn:schemas-microsoft-com:vml" Requires="v">
                <p:oleObj spid="_x0000_s1251410" name="Equation" r:id="rId4" imgW="5079960" imgH="914400" progId="Equation.DSMT4">
                  <p:embed/>
                </p:oleObj>
              </mc:Choice>
              <mc:Fallback>
                <p:oleObj name="Equation" r:id="rId4" imgW="5079960" imgH="914400" progId="Equation.DSMT4">
                  <p:embed/>
                  <p:pic>
                    <p:nvPicPr>
                      <p:cNvPr id="0" name="Object 2"/>
                      <p:cNvPicPr>
                        <a:picLocks noChangeAspect="1" noChangeArrowheads="1"/>
                      </p:cNvPicPr>
                      <p:nvPr/>
                    </p:nvPicPr>
                    <p:blipFill>
                      <a:blip r:embed="rId5"/>
                      <a:srcRect/>
                      <a:stretch>
                        <a:fillRect/>
                      </a:stretch>
                    </p:blipFill>
                    <p:spPr bwMode="auto">
                      <a:xfrm>
                        <a:off x="3922713" y="5697538"/>
                        <a:ext cx="508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smtClean="0"/>
              <a:t>Geometric Trick:</a:t>
            </a:r>
            <a:br>
              <a:rPr lang="en-US" dirty="0" smtClean="0"/>
            </a:br>
            <a:r>
              <a:rPr lang="en-US" dirty="0" smtClean="0"/>
              <a:t>Stacked Rapid Sand Filter (</a:t>
            </a:r>
            <a:r>
              <a:rPr lang="en-US" dirty="0" err="1" smtClean="0"/>
              <a:t>StaRS</a:t>
            </a:r>
            <a:r>
              <a:rPr lang="en-US" dirty="0" smtClean="0"/>
              <a:t>)</a:t>
            </a:r>
            <a:endParaRPr lang="en-US" dirty="0"/>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graphicFrame>
        <p:nvGraphicFramePr>
          <p:cNvPr id="499714" name="Object 2"/>
          <p:cNvGraphicFramePr>
            <a:graphicFrameLocks noChangeAspect="1"/>
          </p:cNvGraphicFramePr>
          <p:nvPr/>
        </p:nvGraphicFramePr>
        <p:xfrm>
          <a:off x="242631" y="3425620"/>
          <a:ext cx="558800" cy="419100"/>
        </p:xfrm>
        <a:graphic>
          <a:graphicData uri="http://schemas.openxmlformats.org/presentationml/2006/ole">
            <mc:AlternateContent xmlns:mc="http://schemas.openxmlformats.org/markup-compatibility/2006">
              <mc:Choice xmlns:v="urn:schemas-microsoft-com:vml" Requires="v">
                <p:oleObj spid="_x0000_s500099" name="Equation" r:id="rId5" imgW="558720" imgH="419040" progId="Equation.DSMT4">
                  <p:embed/>
                </p:oleObj>
              </mc:Choice>
              <mc:Fallback>
                <p:oleObj name="Equation" r:id="rId5" imgW="558720" imgH="41904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31" y="3425620"/>
                        <a:ext cx="558800" cy="419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9715" name="Object 3"/>
          <p:cNvGraphicFramePr>
            <a:graphicFrameLocks noChangeAspect="1"/>
          </p:cNvGraphicFramePr>
          <p:nvPr/>
        </p:nvGraphicFramePr>
        <p:xfrm>
          <a:off x="118192" y="5204951"/>
          <a:ext cx="825500" cy="381000"/>
        </p:xfrm>
        <a:graphic>
          <a:graphicData uri="http://schemas.openxmlformats.org/presentationml/2006/ole">
            <mc:AlternateContent xmlns:mc="http://schemas.openxmlformats.org/markup-compatibility/2006">
              <mc:Choice xmlns:v="urn:schemas-microsoft-com:vml" Requires="v">
                <p:oleObj spid="_x0000_s500100" name="Equation" r:id="rId7" imgW="825480" imgH="380880" progId="Equation.DSMT4">
                  <p:embed/>
                </p:oleObj>
              </mc:Choice>
              <mc:Fallback>
                <p:oleObj name="Equation" r:id="rId7" imgW="825480" imgH="38088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192" y="5204951"/>
                        <a:ext cx="825500"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2" name="Object 3"/>
          <p:cNvGraphicFramePr>
            <a:graphicFrameLocks noChangeAspect="1"/>
          </p:cNvGraphicFramePr>
          <p:nvPr/>
        </p:nvGraphicFramePr>
        <p:xfrm>
          <a:off x="0" y="4608408"/>
          <a:ext cx="1386348" cy="280570"/>
        </p:xfrm>
        <a:graphic>
          <a:graphicData uri="http://schemas.openxmlformats.org/presentationml/2006/ole">
            <mc:AlternateContent xmlns:mc="http://schemas.openxmlformats.org/markup-compatibility/2006">
              <mc:Choice xmlns:v="urn:schemas-microsoft-com:vml" Requires="v">
                <p:oleObj spid="_x0000_s500101" name="Equation" r:id="rId9" imgW="2133360" imgH="431640" progId="Equation.DSMT4">
                  <p:embed/>
                </p:oleObj>
              </mc:Choice>
              <mc:Fallback>
                <p:oleObj name="Equation" r:id="rId9" imgW="2133360" imgH="43164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608408"/>
                        <a:ext cx="1386348" cy="2805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 name="TextBox 152"/>
          <p:cNvSpPr txBox="1"/>
          <p:nvPr/>
        </p:nvSpPr>
        <p:spPr>
          <a:xfrm>
            <a:off x="1052052" y="1838632"/>
            <a:ext cx="6878806" cy="523220"/>
          </a:xfrm>
          <a:prstGeom prst="rect">
            <a:avLst/>
          </a:prstGeom>
          <a:noFill/>
        </p:spPr>
        <p:txBody>
          <a:bodyPr wrap="none" rtlCol="0">
            <a:spAutoFit/>
          </a:bodyPr>
          <a:lstStyle/>
          <a:p>
            <a:r>
              <a:rPr lang="en-US" b="0" dirty="0" smtClean="0"/>
              <a:t>Instead of 6 filters side by side, stack them up!</a:t>
            </a:r>
            <a:endParaRPr lang="en-US" b="0" dirty="0"/>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smtClean="0"/>
              <a:t>Reduce backwash water volume by factor of number of layers</a:t>
            </a:r>
            <a:endParaRPr lang="en-US" b="0"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smtClean="0"/>
              <a:t>Tradition says Filtered Water</a:t>
            </a:r>
          </a:p>
          <a:p>
            <a:r>
              <a:rPr lang="en-US" sz="2800" dirty="0" smtClean="0"/>
              <a:t>Why not use Settled water?</a:t>
            </a:r>
          </a:p>
          <a:p>
            <a:r>
              <a:rPr lang="en-US" sz="2800" dirty="0" smtClean="0"/>
              <a:t>Public Health trade off?</a:t>
            </a:r>
          </a:p>
          <a:p>
            <a:pPr lvl="1"/>
            <a:r>
              <a:rPr lang="en-US" sz="2400" dirty="0" smtClean="0"/>
              <a:t>Filter to waste after backwash is required in any case due to contamination of manifold tubing</a:t>
            </a:r>
          </a:p>
          <a:p>
            <a:pPr lvl="1"/>
            <a:r>
              <a:rPr lang="en-US" sz="2400" dirty="0" smtClean="0"/>
              <a:t>Use of settled water significantly simplifies the system</a:t>
            </a:r>
          </a:p>
          <a:p>
            <a:r>
              <a:rPr lang="en-US" sz="2800" dirty="0" smtClean="0"/>
              <a:t>Same flow rate and water source during filtration and backwash!!!!</a:t>
            </a:r>
          </a:p>
          <a:p>
            <a:r>
              <a:rPr lang="en-US" sz="2800" dirty="0" smtClean="0"/>
              <a:t>Eliminate empty </a:t>
            </a:r>
            <a:r>
              <a:rPr lang="en-US" sz="2800" dirty="0" err="1" smtClean="0"/>
              <a:t>clearwell</a:t>
            </a:r>
            <a:r>
              <a:rPr lang="en-US" sz="2800" dirty="0" smtClean="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waste</a:t>
            </a:r>
            <a:endParaRPr lang="en-US" dirty="0"/>
          </a:p>
        </p:txBody>
      </p:sp>
      <p:sp>
        <p:nvSpPr>
          <p:cNvPr id="3" name="Content Placeholder 2"/>
          <p:cNvSpPr>
            <a:spLocks noGrp="1"/>
          </p:cNvSpPr>
          <p:nvPr>
            <p:ph idx="1"/>
          </p:nvPr>
        </p:nvSpPr>
        <p:spPr/>
        <p:txBody>
          <a:bodyPr/>
          <a:lstStyle/>
          <a:p>
            <a:r>
              <a:rPr lang="en-US" sz="2800" dirty="0" smtClean="0"/>
              <a:t>The amount of water wasted from each unit process is determined by the average solids concentration of wasted water and the solids concentration entering the process.</a:t>
            </a:r>
          </a:p>
          <a:p>
            <a:r>
              <a:rPr lang="en-US" sz="2800" dirty="0" smtClean="0"/>
              <a:t>The goal is to have the wasted water have as high of a solids concentration as possible</a:t>
            </a:r>
          </a:p>
          <a:p>
            <a:r>
              <a:rPr lang="en-US" sz="2800" dirty="0" smtClean="0"/>
              <a:t>Backwash water is very dilute compared with the solids concentration from the floc hoppers</a:t>
            </a:r>
          </a:p>
          <a:p>
            <a:r>
              <a:rPr lang="en-US" sz="2800" dirty="0" smtClean="0"/>
              <a:t>Backwash water can be reprocessed, but that requires a pump (a good option to explore for dry season water saving)</a:t>
            </a:r>
            <a:endParaRPr lang="en-US" sz="2800" dirty="0"/>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StaRS</a:t>
            </a:r>
            <a:r>
              <a:rPr lang="en-US" dirty="0" smtClean="0"/>
              <a:t> Filter Fabrication</a:t>
            </a:r>
            <a:endParaRPr lang="en-US" dirty="0"/>
          </a:p>
        </p:txBody>
      </p:sp>
      <p:sp>
        <p:nvSpPr>
          <p:cNvPr id="3" name="Content Placeholder 2"/>
          <p:cNvSpPr>
            <a:spLocks noGrp="1"/>
          </p:cNvSpPr>
          <p:nvPr>
            <p:ph idx="1"/>
          </p:nvPr>
        </p:nvSpPr>
        <p:spPr/>
        <p:txBody>
          <a:bodyPr/>
          <a:lstStyle/>
          <a:p>
            <a:r>
              <a:rPr lang="en-US" dirty="0" smtClean="0"/>
              <a:t>San </a:t>
            </a:r>
            <a:r>
              <a:rPr lang="en-US" dirty="0" err="1" smtClean="0"/>
              <a:t>Matías</a:t>
            </a:r>
            <a:r>
              <a:rPr lang="en-US" dirty="0" smtClean="0"/>
              <a:t> construction</a:t>
            </a:r>
          </a:p>
          <a:p>
            <a:r>
              <a:rPr lang="en-US" dirty="0" smtClean="0"/>
              <a:t>Backwash operation</a:t>
            </a:r>
            <a:endParaRPr lang="en-US" dirty="0"/>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smtClean="0"/>
              <a:t>Pipe Gallery (San Nicolas)</a:t>
            </a:r>
            <a:endParaRPr lang="en-US" dirty="0"/>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smtClean="0"/>
              <a:t>The following slides illustrate the method of using a siphon tube to initiate backwash</a:t>
            </a:r>
          </a:p>
          <a:p>
            <a:r>
              <a:rPr lang="en-US" sz="2800" dirty="0" smtClean="0"/>
              <a:t>The filter animation only shows how the siphon will work. It doesn’t show how the inlet and outlet manifolds will be controlled</a:t>
            </a:r>
          </a:p>
          <a:p>
            <a:r>
              <a:rPr lang="en-US" sz="2800" dirty="0" smtClean="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smtClean="0"/>
              <a:t>Begin Filtration</a:t>
            </a:r>
            <a:endParaRPr lang="en-US" dirty="0"/>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smtClean="0"/>
              <a:t>Begin Backwash</a:t>
            </a:r>
            <a:endParaRPr lang="en-US" dirty="0"/>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smtClean="0"/>
              <a:t>End Backwash</a:t>
            </a:r>
            <a:endParaRPr lang="en-US" dirty="0"/>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smtClean="0"/>
              <a:t>StaRS</a:t>
            </a:r>
            <a:r>
              <a:rPr lang="en-US" b="0" dirty="0" smtClean="0"/>
              <a:t>+</a:t>
            </a:r>
            <a:endParaRPr lang="en-US" b="0" dirty="0"/>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smtClean="0"/>
              <a:t>With a floc blanket to extend range </a:t>
            </a:r>
            <a:endParaRPr lang="en-US" sz="2000" b="0" dirty="0"/>
          </a:p>
        </p:txBody>
      </p:sp>
      <p:sp>
        <p:nvSpPr>
          <p:cNvPr id="106" name="TextBox 105"/>
          <p:cNvSpPr txBox="1"/>
          <p:nvPr/>
        </p:nvSpPr>
        <p:spPr>
          <a:xfrm>
            <a:off x="1457432" y="6299537"/>
            <a:ext cx="2533543" cy="400110"/>
          </a:xfrm>
          <a:prstGeom prst="rect">
            <a:avLst/>
          </a:prstGeom>
          <a:noFill/>
        </p:spPr>
        <p:txBody>
          <a:bodyPr wrap="square" rtlCol="0">
            <a:spAutoFit/>
          </a:bodyPr>
          <a:lstStyle/>
          <a:p>
            <a:r>
              <a:rPr lang="en-US" sz="2000" b="0" dirty="0" smtClean="0"/>
              <a:t>Drawings not to scale!</a:t>
            </a:r>
            <a:endParaRPr lang="en-US" sz="2000" b="0" dirty="0"/>
          </a:p>
        </p:txBody>
      </p:sp>
      <p:grpSp>
        <p:nvGrpSpPr>
          <p:cNvPr id="2" name="Group 1"/>
          <p:cNvGrpSpPr/>
          <p:nvPr/>
        </p:nvGrpSpPr>
        <p:grpSpPr>
          <a:xfrm>
            <a:off x="4712450" y="2308893"/>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The big flush</a:t>
            </a:r>
            <a:endParaRPr lang="en-US" dirty="0"/>
          </a:p>
        </p:txBody>
      </p:sp>
      <p:sp>
        <p:nvSpPr>
          <p:cNvPr id="6" name="Rectangle 5"/>
          <p:cNvSpPr/>
          <p:nvPr/>
        </p:nvSpPr>
        <p:spPr>
          <a:xfrm>
            <a:off x="238835" y="5889136"/>
            <a:ext cx="8495732" cy="954107"/>
          </a:xfrm>
          <a:prstGeom prst="rect">
            <a:avLst/>
          </a:prstGeom>
        </p:spPr>
        <p:txBody>
          <a:bodyPr wrap="square">
            <a:spAutoFit/>
          </a:bodyPr>
          <a:lstStyle/>
          <a:p>
            <a:r>
              <a:rPr lang="en-US" dirty="0" smtClean="0">
                <a:hlinkClick r:id="rId4"/>
              </a:rPr>
              <a:t>Patent US2017263</a:t>
            </a:r>
            <a:r>
              <a:rPr lang="en-US" b="0" dirty="0" smtClean="0">
                <a:hlinkClick r:id="rId4"/>
              </a:rPr>
              <a:t> - FLUSHING APPARATUS - Google </a:t>
            </a:r>
            <a:r>
              <a:rPr lang="en-US" dirty="0" smtClean="0">
                <a:hlinkClick r:id="rId4"/>
              </a:rPr>
              <a:t>Patents</a:t>
            </a:r>
            <a:endParaRPr lang="en-US" b="0" dirty="0"/>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smtClean="0"/>
              <a:t>End Backwash </a:t>
            </a:r>
            <a:r>
              <a:rPr lang="en-US" sz="3600" b="1" dirty="0"/>
              <a:t>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smtClean="0"/>
              <a:t>What is the head loss in the sand bed between an inlet and an outlet?</a:t>
            </a:r>
            <a:endParaRPr lang="en-US" b="0" dirty="0"/>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smtClean="0"/>
              <a:t>What is the head loss through the sand bed + plumbing?</a:t>
            </a:r>
            <a:endParaRPr lang="en-US" b="0" dirty="0"/>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sp>
        <p:nvSpPr>
          <p:cNvPr id="136" name="Rectangle 135"/>
          <p:cNvSpPr/>
          <p:nvPr/>
        </p:nvSpPr>
        <p:spPr bwMode="auto">
          <a:xfrm>
            <a:off x="7328848" y="4913194"/>
            <a:ext cx="504967" cy="764275"/>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127" name="Object 3"/>
          <p:cNvGraphicFramePr>
            <a:graphicFrameLocks noChangeAspect="1"/>
          </p:cNvGraphicFramePr>
          <p:nvPr/>
        </p:nvGraphicFramePr>
        <p:xfrm>
          <a:off x="7154863" y="5138738"/>
          <a:ext cx="1485900" cy="381000"/>
        </p:xfrm>
        <a:graphic>
          <a:graphicData uri="http://schemas.openxmlformats.org/presentationml/2006/ole">
            <mc:AlternateContent xmlns:mc="http://schemas.openxmlformats.org/markup-compatibility/2006">
              <mc:Choice xmlns:v="urn:schemas-microsoft-com:vml" Requires="v">
                <p:oleObj spid="_x0000_s1127553" name="Equation" r:id="rId5" imgW="1485720" imgH="380880" progId="Equation.DSMT4">
                  <p:embed/>
                </p:oleObj>
              </mc:Choice>
              <mc:Fallback>
                <p:oleObj name="Equation" r:id="rId5" imgW="1485720" imgH="38088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863" y="5138738"/>
                        <a:ext cx="14859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smtClean="0"/>
                <a:t>Constraints on depth of water in inlet box during backwash?</a:t>
              </a:r>
              <a:endParaRPr lang="en-US" b="0" dirty="0"/>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loss between manifolds</a:t>
            </a:r>
            <a:br>
              <a:rPr lang="en-US" dirty="0" smtClean="0"/>
            </a:br>
            <a:r>
              <a:rPr lang="en-US" dirty="0" smtClean="0"/>
              <a:t>Assume expansion ratio of 1.3</a:t>
            </a:r>
            <a:endParaRPr lang="en-US" dirty="0"/>
          </a:p>
        </p:txBody>
      </p:sp>
      <p:sp>
        <p:nvSpPr>
          <p:cNvPr id="3" name="Content Placeholder 2"/>
          <p:cNvSpPr>
            <a:spLocks noGrp="1"/>
          </p:cNvSpPr>
          <p:nvPr>
            <p:ph idx="1"/>
          </p:nvPr>
        </p:nvSpPr>
        <p:spPr/>
        <p:txBody>
          <a:bodyPr/>
          <a:lstStyle/>
          <a:p>
            <a:r>
              <a:rPr lang="en-US" dirty="0" smtClean="0"/>
              <a:t>Find depth of settled sand in 20 cm of expanded sand</a:t>
            </a:r>
          </a:p>
          <a:p>
            <a:endParaRPr lang="en-US" dirty="0"/>
          </a:p>
        </p:txBody>
      </p:sp>
      <p:graphicFrame>
        <p:nvGraphicFramePr>
          <p:cNvPr id="1243138" name="Object 3"/>
          <p:cNvGraphicFramePr>
            <a:graphicFrameLocks noChangeAspect="1"/>
          </p:cNvGraphicFramePr>
          <p:nvPr/>
        </p:nvGraphicFramePr>
        <p:xfrm>
          <a:off x="2066285" y="2850155"/>
          <a:ext cx="2082800" cy="812800"/>
        </p:xfrm>
        <a:graphic>
          <a:graphicData uri="http://schemas.openxmlformats.org/presentationml/2006/ole">
            <mc:AlternateContent xmlns:mc="http://schemas.openxmlformats.org/markup-compatibility/2006">
              <mc:Choice xmlns:v="urn:schemas-microsoft-com:vml" Requires="v">
                <p:oleObj spid="_x0000_s1243522" name="Equation" r:id="rId3" imgW="2082600" imgH="812520" progId="Equation.DSMT4">
                  <p:embed/>
                </p:oleObj>
              </mc:Choice>
              <mc:Fallback>
                <p:oleObj name="Equation" r:id="rId3" imgW="2082600" imgH="81252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285" y="2850155"/>
                        <a:ext cx="20828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3"/>
          <p:cNvGraphicFramePr>
            <a:graphicFrameLocks noChangeAspect="1"/>
          </p:cNvGraphicFramePr>
          <p:nvPr/>
        </p:nvGraphicFramePr>
        <p:xfrm>
          <a:off x="2004397" y="4678434"/>
          <a:ext cx="2235200" cy="812800"/>
        </p:xfrm>
        <a:graphic>
          <a:graphicData uri="http://schemas.openxmlformats.org/presentationml/2006/ole">
            <mc:AlternateContent xmlns:mc="http://schemas.openxmlformats.org/markup-compatibility/2006">
              <mc:Choice xmlns:v="urn:schemas-microsoft-com:vml" Requires="v">
                <p:oleObj spid="_x0000_s1243523" name="Equation" r:id="rId5" imgW="2234880" imgH="812520" progId="Equation.DSMT4">
                  <p:embed/>
                </p:oleObj>
              </mc:Choice>
              <mc:Fallback>
                <p:oleObj name="Equation" r:id="rId5" imgW="2234880" imgH="81252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4397" y="4678434"/>
                        <a:ext cx="22352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3140" name="Object 4"/>
          <p:cNvGraphicFramePr>
            <a:graphicFrameLocks noChangeAspect="1"/>
          </p:cNvGraphicFramePr>
          <p:nvPr/>
        </p:nvGraphicFramePr>
        <p:xfrm>
          <a:off x="4470400" y="4954588"/>
          <a:ext cx="1130300" cy="279400"/>
        </p:xfrm>
        <a:graphic>
          <a:graphicData uri="http://schemas.openxmlformats.org/presentationml/2006/ole">
            <mc:AlternateContent xmlns:mc="http://schemas.openxmlformats.org/markup-compatibility/2006">
              <mc:Choice xmlns:v="urn:schemas-microsoft-com:vml" Requires="v">
                <p:oleObj spid="_x0000_s1243524" name="Equation" r:id="rId7" imgW="1130040" imgH="279360" progId="Equation.DSMT4">
                  <p:embed/>
                </p:oleObj>
              </mc:Choice>
              <mc:Fallback>
                <p:oleObj name="Equation" r:id="rId7" imgW="1130040" imgH="27936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0400" y="4954588"/>
                        <a:ext cx="11303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smtClean="0"/>
                <a:t>Expanded depth (20 cm)</a:t>
              </a:r>
              <a:endParaRPr lang="en-US" dirty="0"/>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791570"/>
            <a:chOff x="709683" y="4026090"/>
            <a:chExt cx="2212465" cy="791570"/>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smtClean="0"/>
                <a:t>Settled depth</a:t>
              </a:r>
              <a:endParaRPr lang="en-US" dirty="0"/>
            </a:p>
          </p:txBody>
        </p:sp>
        <p:cxnSp>
          <p:nvCxnSpPr>
            <p:cNvPr id="12" name="Straight Arrow Connector 11"/>
            <p:cNvCxnSpPr/>
            <p:nvPr/>
          </p:nvCxnSpPr>
          <p:spPr bwMode="auto">
            <a:xfrm>
              <a:off x="2101755" y="4517409"/>
              <a:ext cx="122830" cy="300251"/>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smtClean="0"/>
                <a:t>This is head loss per 20 cm of expanded bed!</a:t>
              </a:r>
              <a:endParaRPr lang="en-US" dirty="0"/>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31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31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smtClean="0"/>
              <a:t>Begin Filtration </a:t>
            </a:r>
            <a:r>
              <a:rPr lang="en-US" sz="3600" b="1" dirty="0"/>
              <a:t>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smtClean="0"/>
              <a:t>Total filter head loss</a:t>
            </a:r>
            <a:endParaRPr lang="en-US" sz="2400" b="0" dirty="0"/>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smtClean="0"/>
              <a:t>Inlet plumbing head loss</a:t>
            </a:r>
            <a:endParaRPr lang="en-US" sz="2400" b="0" dirty="0"/>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smtClean="0"/>
              <a:t>End Filtration </a:t>
            </a:r>
            <a:r>
              <a:rPr lang="en-US" sz="3600" b="1" dirty="0"/>
              <a:t>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smtClean="0"/>
              <a:t>What causes water to flow through the filter bed?</a:t>
            </a:r>
          </a:p>
          <a:p>
            <a:r>
              <a:rPr lang="en-US" b="0" dirty="0" smtClean="0"/>
              <a:t>____________________________ </a:t>
            </a:r>
            <a:endParaRPr lang="en-US" b="0" dirty="0"/>
          </a:p>
        </p:txBody>
      </p:sp>
      <p:sp>
        <p:nvSpPr>
          <p:cNvPr id="107" name="Rectangle 106"/>
          <p:cNvSpPr/>
          <p:nvPr/>
        </p:nvSpPr>
        <p:spPr>
          <a:xfrm>
            <a:off x="231723" y="4205835"/>
            <a:ext cx="2252170" cy="1384995"/>
          </a:xfrm>
          <a:prstGeom prst="rect">
            <a:avLst/>
          </a:prstGeom>
        </p:spPr>
        <p:txBody>
          <a:bodyPr wrap="square">
            <a:spAutoFit/>
          </a:bodyPr>
          <a:lstStyle/>
          <a:p>
            <a:r>
              <a:rPr lang="en-US" b="0" dirty="0" smtClean="0">
                <a:solidFill>
                  <a:schemeClr val="accent4"/>
                </a:solidFill>
              </a:rPr>
              <a:t>differences in piezometric head</a:t>
            </a:r>
            <a:endParaRPr lang="en-US" b="0" dirty="0">
              <a:solidFill>
                <a:schemeClr val="accent4"/>
              </a:solidFill>
            </a:endParaRP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smtClean="0"/>
              <a:t>Total filter head loss</a:t>
            </a:r>
            <a:endParaRPr lang="en-US" sz="2400" b="0" dirty="0"/>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smtClean="0"/>
              <a:t>Backwash </a:t>
            </a:r>
            <a:r>
              <a:rPr lang="en-US" sz="3600" b="1" dirty="0"/>
              <a:t>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4404" name="Picture 4" descr="http://designbeta.cee.cornell.edu/Designs/SRSF/6030/20Lps/SRSF_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2197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water flow through </a:t>
            </a:r>
            <a:r>
              <a:rPr lang="en-US" dirty="0" err="1" smtClean="0"/>
              <a:t>StaRS</a:t>
            </a:r>
            <a:r>
              <a:rPr lang="en-US" dirty="0" smtClean="0"/>
              <a:t> Filters?</a:t>
            </a:r>
            <a:endParaRPr lang="en-US" dirty="0"/>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smtClean="0"/>
              <a:t>Water flows in direction of decreasing piezometric head</a:t>
            </a:r>
            <a:endParaRPr lang="en-US" sz="1800" b="0"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Rapid Sand Filtration and pretreatment</a:t>
            </a:r>
            <a:endParaRPr lang="en-US" dirty="0"/>
          </a:p>
        </p:txBody>
      </p:sp>
      <p:sp>
        <p:nvSpPr>
          <p:cNvPr id="3" name="Content Placeholder 2"/>
          <p:cNvSpPr>
            <a:spLocks noGrp="1"/>
          </p:cNvSpPr>
          <p:nvPr>
            <p:ph idx="1"/>
          </p:nvPr>
        </p:nvSpPr>
        <p:spPr/>
        <p:txBody>
          <a:bodyPr/>
          <a:lstStyle/>
          <a:p>
            <a:r>
              <a:rPr lang="en-US" dirty="0" smtClean="0"/>
              <a:t>Conventional: Coagulation – Flocculation – Sedimentation – Filtration</a:t>
            </a:r>
          </a:p>
          <a:p>
            <a:pPr lvl="1"/>
            <a:r>
              <a:rPr lang="en-US" dirty="0" smtClean="0"/>
              <a:t>Able to treat very high turbidities because filter is the polishing step</a:t>
            </a:r>
          </a:p>
          <a:p>
            <a:pPr lvl="1"/>
            <a:r>
              <a:rPr lang="en-US" dirty="0" smtClean="0"/>
              <a:t>Effluent from sedimentation should be less than 2 NTU</a:t>
            </a:r>
          </a:p>
          <a:p>
            <a:r>
              <a:rPr lang="en-US" dirty="0" smtClean="0"/>
              <a:t>Direct: Coagulation - Filtration </a:t>
            </a:r>
          </a:p>
          <a:p>
            <a:pPr lvl="1"/>
            <a:r>
              <a:rPr lang="en-US" dirty="0" smtClean="0"/>
              <a:t>An option if raw water turbidity is always low</a:t>
            </a:r>
          </a:p>
          <a:p>
            <a:pPr lvl="1"/>
            <a:r>
              <a:rPr lang="en-US" dirty="0" smtClean="0"/>
              <a:t>less than 5 NTU</a:t>
            </a:r>
            <a:endParaRPr lang="en-US" dirty="0"/>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Filter Design Constraints</a:t>
            </a:r>
            <a:endParaRPr lang="en-US" dirty="0"/>
          </a:p>
        </p:txBody>
      </p:sp>
      <p:sp>
        <p:nvSpPr>
          <p:cNvPr id="3" name="Content Placeholder 2"/>
          <p:cNvSpPr>
            <a:spLocks noGrp="1"/>
          </p:cNvSpPr>
          <p:nvPr>
            <p:ph idx="1"/>
          </p:nvPr>
        </p:nvSpPr>
        <p:spPr/>
        <p:txBody>
          <a:bodyPr/>
          <a:lstStyle/>
          <a:p>
            <a:r>
              <a:rPr lang="en-US" dirty="0" smtClean="0"/>
              <a:t>Spacing between inlet pipes (or outlet pipes) must be small compared with layer depth</a:t>
            </a:r>
          </a:p>
          <a:p>
            <a:r>
              <a:rPr lang="en-US" dirty="0" smtClean="0"/>
              <a:t>Filter should be able to be backwashed at the beginning of filtration cycle if needed</a:t>
            </a:r>
          </a:p>
          <a:p>
            <a:r>
              <a:rPr lang="en-US" dirty="0" smtClean="0"/>
              <a:t>All inlets and outlets (except bottom inlet) must be high and dry during backwash</a:t>
            </a:r>
          </a:p>
          <a:p>
            <a:r>
              <a:rPr lang="en-US" dirty="0"/>
              <a:t>Kinetic energy in trunk lines and </a:t>
            </a:r>
            <a:r>
              <a:rPr lang="en-US" dirty="0" smtClean="0"/>
              <a:t>inlet/outlet pipes </a:t>
            </a:r>
            <a:r>
              <a:rPr lang="en-US" dirty="0"/>
              <a:t>must be less than 10% of the clean bed head loss to achieve uniform flow distribution in sand </a:t>
            </a:r>
            <a:r>
              <a:rPr lang="en-US" dirty="0" smtClean="0"/>
              <a:t>bed*</a:t>
            </a:r>
            <a:endParaRPr lang="en-US" dirty="0"/>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smtClean="0"/>
              <a:t>* Edge of knowledge</a:t>
            </a:r>
            <a:endParaRPr lang="en-US" sz="2000" b="0" dirty="0"/>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2" name="Group 191"/>
          <p:cNvGrpSpPr/>
          <p:nvPr/>
        </p:nvGrpSpPr>
        <p:grpSpPr>
          <a:xfrm>
            <a:off x="1063625" y="163773"/>
            <a:ext cx="7478246" cy="6612339"/>
            <a:chOff x="1063625" y="163773"/>
            <a:chExt cx="7478246" cy="6612339"/>
          </a:xfrm>
        </p:grpSpPr>
        <p:sp>
          <p:nvSpPr>
            <p:cNvPr id="164" name="Rectangle 169"/>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p:cNvSpPr>
              <a:spLocks noChangeArrowheads="1"/>
            </p:cNvSpPr>
            <p:nvPr/>
          </p:nvSpPr>
          <p:spPr bwMode="auto">
            <a:xfrm flipH="1">
              <a:off x="5264098"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p:cNvSpPr>
              <a:spLocks noChangeArrowheads="1"/>
            </p:cNvSpPr>
            <p:nvPr/>
          </p:nvSpPr>
          <p:spPr bwMode="auto">
            <a:xfrm flipH="1">
              <a:off x="4246511"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p:cNvSpPr>
              <a:spLocks noChangeArrowheads="1"/>
            </p:cNvSpPr>
            <p:nvPr/>
          </p:nvSpPr>
          <p:spPr bwMode="auto">
            <a:xfrm flipH="1">
              <a:off x="4027435"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p:cNvSpPr/>
            <p:nvPr/>
          </p:nvSpPr>
          <p:spPr bwMode="auto">
            <a:xfrm>
              <a:off x="39829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p:cNvSpPr/>
            <p:nvPr/>
          </p:nvSpPr>
          <p:spPr bwMode="auto">
            <a:xfrm>
              <a:off x="4208411"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p:cNvCxnSpPr>
              <a:cxnSpLocks noChangeShapeType="1"/>
            </p:cNvCxnSpPr>
            <p:nvPr/>
          </p:nvCxnSpPr>
          <p:spPr bwMode="auto">
            <a:xfrm>
              <a:off x="5487936"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7436"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p:cNvSpPr/>
            <p:nvPr/>
          </p:nvSpPr>
          <p:spPr bwMode="auto">
            <a:xfrm>
              <a:off x="4254449"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81461"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p:cNvSpPr>
              <a:spLocks noChangeArrowheads="1"/>
            </p:cNvSpPr>
            <p:nvPr/>
          </p:nvSpPr>
          <p:spPr bwMode="auto">
            <a:xfrm flipH="1">
              <a:off x="4473522"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p:cNvSpPr/>
            <p:nvPr/>
          </p:nvSpPr>
          <p:spPr bwMode="auto">
            <a:xfrm>
              <a:off x="4437011"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p:cNvSpPr>
              <a:spLocks noChangeArrowheads="1"/>
            </p:cNvSpPr>
            <p:nvPr/>
          </p:nvSpPr>
          <p:spPr bwMode="auto">
            <a:xfrm flipH="1">
              <a:off x="5043436"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p:cNvSpPr>
              <a:spLocks noChangeArrowheads="1"/>
            </p:cNvSpPr>
            <p:nvPr/>
          </p:nvSpPr>
          <p:spPr bwMode="auto">
            <a:xfrm flipH="1">
              <a:off x="4792610"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p:cNvSpPr/>
            <p:nvPr/>
          </p:nvSpPr>
          <p:spPr bwMode="auto">
            <a:xfrm>
              <a:off x="4757686"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p:cNvSpPr/>
            <p:nvPr/>
          </p:nvSpPr>
          <p:spPr bwMode="auto">
            <a:xfrm>
              <a:off x="4995811"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p:cNvSpPr/>
            <p:nvPr/>
          </p:nvSpPr>
          <p:spPr bwMode="auto">
            <a:xfrm>
              <a:off x="5232349"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37700"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smtClean="0">
                <a:solidFill>
                  <a:srgbClr val="000000"/>
                </a:solidFill>
              </a:endParaRPr>
            </a:p>
          </p:txBody>
        </p:sp>
        <p:sp>
          <p:nvSpPr>
            <p:cNvPr id="100" name="Rectangle 99"/>
            <p:cNvSpPr/>
            <p:nvPr/>
          </p:nvSpPr>
          <p:spPr bwMode="auto">
            <a:xfrm>
              <a:off x="4259950"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smtClean="0">
                <a:solidFill>
                  <a:srgbClr val="000000"/>
                </a:solidFill>
              </a:endParaRPr>
            </a:p>
          </p:txBody>
        </p:sp>
        <p:sp>
          <p:nvSpPr>
            <p:cNvPr id="101" name="Rectangle 100"/>
            <p:cNvSpPr/>
            <p:nvPr/>
          </p:nvSpPr>
          <p:spPr bwMode="auto">
            <a:xfrm>
              <a:off x="4484752"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smtClean="0">
                <a:solidFill>
                  <a:srgbClr val="000000"/>
                </a:solidFill>
              </a:endParaRPr>
            </a:p>
          </p:txBody>
        </p:sp>
        <p:sp>
          <p:nvSpPr>
            <p:cNvPr id="102" name="Rectangle 101"/>
            <p:cNvSpPr/>
            <p:nvPr/>
          </p:nvSpPr>
          <p:spPr bwMode="auto">
            <a:xfrm>
              <a:off x="4804463"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smtClean="0">
                <a:solidFill>
                  <a:srgbClr val="000000"/>
                </a:solidFill>
              </a:endParaRPr>
            </a:p>
          </p:txBody>
        </p:sp>
        <p:sp>
          <p:nvSpPr>
            <p:cNvPr id="105" name="Rectangle 104"/>
            <p:cNvSpPr/>
            <p:nvPr/>
          </p:nvSpPr>
          <p:spPr bwMode="auto">
            <a:xfrm>
              <a:off x="5053700"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smtClean="0">
                <a:solidFill>
                  <a:srgbClr val="000000"/>
                </a:solidFill>
              </a:endParaRPr>
            </a:p>
          </p:txBody>
        </p:sp>
        <p:sp>
          <p:nvSpPr>
            <p:cNvPr id="107" name="Rectangle 106"/>
            <p:cNvSpPr/>
            <p:nvPr/>
          </p:nvSpPr>
          <p:spPr bwMode="auto">
            <a:xfrm>
              <a:off x="5275950"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smtClean="0">
                <a:solidFill>
                  <a:srgbClr val="000000"/>
                </a:solidFill>
              </a:endParaRPr>
            </a:p>
          </p:txBody>
        </p:sp>
        <p:sp>
          <p:nvSpPr>
            <p:cNvPr id="2" name="Rectangle 3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8106040"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solidFill>
                  <a:srgbClr val="000000"/>
                </a:solidFill>
              </a:endParaRPr>
            </a:p>
          </p:txBody>
        </p:sp>
        <p:sp>
          <p:nvSpPr>
            <p:cNvPr id="68" name="Down Arrow 67"/>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smtClean="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smtClean="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smtClean="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smtClean="0">
                <a:solidFill>
                  <a:srgbClr val="000000"/>
                </a:solidFill>
                <a:latin typeface="Arial" charset="0"/>
              </a:endParaRPr>
            </a:p>
          </p:txBody>
        </p:sp>
        <p:sp>
          <p:nvSpPr>
            <p:cNvPr id="126" name="Line 71"/>
            <p:cNvSpPr>
              <a:spLocks noChangeShapeType="1"/>
            </p:cNvSpPr>
            <p:nvPr/>
          </p:nvSpPr>
          <p:spPr bwMode="auto">
            <a:xfrm>
              <a:off x="8313271" y="3802594"/>
              <a:ext cx="228600" cy="3048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176" name="Group 175"/>
            <p:cNvGrpSpPr/>
            <p:nvPr/>
          </p:nvGrpSpPr>
          <p:grpSpPr>
            <a:xfrm>
              <a:off x="75018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p:cNvSpPr>
              <a:spLocks/>
            </p:cNvSpPr>
            <p:nvPr/>
          </p:nvSpPr>
          <p:spPr bwMode="auto">
            <a:xfrm>
              <a:off x="6640302"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00B0F0"/>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28" name="Group 329"/>
            <p:cNvGrpSpPr>
              <a:grpSpLocks/>
            </p:cNvGrpSpPr>
            <p:nvPr/>
          </p:nvGrpSpPr>
          <p:grpSpPr bwMode="auto">
            <a:xfrm rot="10800000">
              <a:off x="7399286"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23" name="Rectangle 122"/>
            <p:cNvSpPr/>
            <p:nvPr/>
          </p:nvSpPr>
          <p:spPr bwMode="auto">
            <a:xfrm>
              <a:off x="6860964" y="1047502"/>
              <a:ext cx="538322" cy="93663"/>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smtClean="0">
                <a:solidFill>
                  <a:srgbClr val="000000"/>
                </a:solidFill>
                <a:latin typeface="Arial" charset="0"/>
              </a:endParaRPr>
            </a:p>
          </p:txBody>
        </p:sp>
        <p:sp>
          <p:nvSpPr>
            <p:cNvPr id="125" name="Rectangle 124"/>
            <p:cNvSpPr/>
            <p:nvPr/>
          </p:nvSpPr>
          <p:spPr bwMode="auto">
            <a:xfrm>
              <a:off x="6650461"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21182"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7543937"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gr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421661" y="39319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423935"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8" name="Straight Connector 127"/>
            <p:cNvCxnSpPr/>
            <p:nvPr/>
          </p:nvCxnSpPr>
          <p:spPr bwMode="auto">
            <a:xfrm flipH="1">
              <a:off x="1505823" y="1369327"/>
              <a:ext cx="2286000" cy="1"/>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aphicFrame>
          <p:nvGraphicFramePr>
            <p:cNvPr id="831490" name="Object 2"/>
            <p:cNvGraphicFramePr>
              <a:graphicFrameLocks noChangeAspect="1"/>
            </p:cNvGraphicFramePr>
            <p:nvPr/>
          </p:nvGraphicFramePr>
          <p:xfrm>
            <a:off x="1063625" y="4005263"/>
            <a:ext cx="2159000" cy="431800"/>
          </p:xfrm>
          <a:graphic>
            <a:graphicData uri="http://schemas.openxmlformats.org/presentationml/2006/ole">
              <mc:AlternateContent xmlns:mc="http://schemas.openxmlformats.org/markup-compatibility/2006">
                <mc:Choice xmlns:v="urn:schemas-microsoft-com:vml" Requires="v">
                  <p:oleObj spid="_x0000_s832131" name="Equation" r:id="rId5" imgW="2158920" imgH="431640" progId="Equation.DSMT4">
                    <p:embed/>
                  </p:oleObj>
                </mc:Choice>
                <mc:Fallback>
                  <p:oleObj name="Equation" r:id="rId5" imgW="2158920" imgH="43164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625" y="4005263"/>
                          <a:ext cx="21590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0" name="Group 149"/>
            <p:cNvGrpSpPr/>
            <p:nvPr/>
          </p:nvGrpSpPr>
          <p:grpSpPr>
            <a:xfrm>
              <a:off x="1423416" y="1378424"/>
              <a:ext cx="850075" cy="2197289"/>
              <a:chOff x="1374510" y="1378424"/>
              <a:chExt cx="850075" cy="2197289"/>
            </a:xfrm>
          </p:grpSpPr>
          <p:cxnSp>
            <p:nvCxnSpPr>
              <p:cNvPr id="137" name="Straight Arrow Connector 13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139" name="Object 2"/>
              <p:cNvGraphicFramePr>
                <a:graphicFrameLocks noChangeAspect="1"/>
              </p:cNvGraphicFramePr>
              <p:nvPr/>
            </p:nvGraphicFramePr>
            <p:xfrm>
              <a:off x="1374510" y="2256122"/>
              <a:ext cx="825500" cy="381000"/>
            </p:xfrm>
            <a:graphic>
              <a:graphicData uri="http://schemas.openxmlformats.org/presentationml/2006/ole">
                <mc:AlternateContent xmlns:mc="http://schemas.openxmlformats.org/markup-compatibility/2006">
                  <mc:Choice xmlns:v="urn:schemas-microsoft-com:vml" Requires="v">
                    <p:oleObj spid="_x0000_s832132" name="Equation" r:id="rId7" imgW="825480" imgH="380880" progId="Equation.DSMT4">
                      <p:embed/>
                    </p:oleObj>
                  </mc:Choice>
                  <mc:Fallback>
                    <p:oleObj name="Equation" r:id="rId7" imgW="825480" imgH="38088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4510" y="2256122"/>
                            <a:ext cx="8255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40" name="TextBox 139"/>
            <p:cNvSpPr txBox="1"/>
            <p:nvPr/>
          </p:nvSpPr>
          <p:spPr>
            <a:xfrm>
              <a:off x="1132784" y="3589363"/>
              <a:ext cx="2618024" cy="369332"/>
            </a:xfrm>
            <a:prstGeom prst="rect">
              <a:avLst/>
            </a:prstGeom>
            <a:noFill/>
          </p:spPr>
          <p:txBody>
            <a:bodyPr wrap="none" rtlCol="0">
              <a:spAutoFit/>
            </a:bodyPr>
            <a:lstStyle/>
            <a:p>
              <a:r>
                <a:rPr lang="en-US" sz="1800" b="0" dirty="0" smtClean="0"/>
                <a:t>10 cm + Pipe OD + 10 cm</a:t>
              </a:r>
              <a:endParaRPr lang="en-US" sz="1800" b="0" dirty="0"/>
            </a:p>
          </p:txBody>
        </p:sp>
        <p:sp>
          <p:nvSpPr>
            <p:cNvPr id="141" name="TextBox 140"/>
            <p:cNvSpPr txBox="1"/>
            <p:nvPr/>
          </p:nvSpPr>
          <p:spPr>
            <a:xfrm>
              <a:off x="1583160" y="900754"/>
              <a:ext cx="755335" cy="369332"/>
            </a:xfrm>
            <a:prstGeom prst="rect">
              <a:avLst/>
            </a:prstGeom>
            <a:noFill/>
          </p:spPr>
          <p:txBody>
            <a:bodyPr wrap="none" rtlCol="0">
              <a:spAutoFit/>
            </a:bodyPr>
            <a:lstStyle/>
            <a:p>
              <a:r>
                <a:rPr lang="en-US" sz="1800" b="0" dirty="0" smtClean="0"/>
                <a:t>20 cm</a:t>
              </a:r>
              <a:endParaRPr lang="en-US" sz="1800" b="0" dirty="0"/>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graphicFrame>
          <p:nvGraphicFramePr>
            <p:cNvPr id="144" name="Object 2"/>
            <p:cNvGraphicFramePr>
              <a:graphicFrameLocks noChangeAspect="1"/>
            </p:cNvGraphicFramePr>
            <p:nvPr/>
          </p:nvGraphicFramePr>
          <p:xfrm>
            <a:off x="1435100" y="381000"/>
            <a:ext cx="977900" cy="419100"/>
          </p:xfrm>
          <a:graphic>
            <a:graphicData uri="http://schemas.openxmlformats.org/presentationml/2006/ole">
              <mc:AlternateContent xmlns:mc="http://schemas.openxmlformats.org/markup-compatibility/2006">
                <mc:Choice xmlns:v="urn:schemas-microsoft-com:vml" Requires="v">
                  <p:oleObj spid="_x0000_s832133" name="Equation" r:id="rId9" imgW="977760" imgH="419040" progId="Equation.DSMT4">
                    <p:embed/>
                  </p:oleObj>
                </mc:Choice>
                <mc:Fallback>
                  <p:oleObj name="Equation" r:id="rId9" imgW="977760" imgH="41904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5100" y="381000"/>
                          <a:ext cx="9779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214651" cy="1077218"/>
            </a:xfrm>
            <a:prstGeom prst="rect">
              <a:avLst/>
            </a:prstGeom>
            <a:noFill/>
          </p:spPr>
          <p:txBody>
            <a:bodyPr wrap="square" rtlCol="0">
              <a:spAutoFit/>
            </a:bodyPr>
            <a:lstStyle/>
            <a:p>
              <a:r>
                <a:rPr lang="en-US" sz="1600" b="0" dirty="0" smtClean="0"/>
                <a:t>Max  and min filtration water levels </a:t>
              </a:r>
              <a:endParaRPr lang="en-US" sz="1600" b="0" dirty="0"/>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702382"/>
              <a:ext cx="177418" cy="18472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129" name="Object 2"/>
            <p:cNvGraphicFramePr>
              <a:graphicFrameLocks noChangeAspect="1"/>
            </p:cNvGraphicFramePr>
            <p:nvPr/>
          </p:nvGraphicFramePr>
          <p:xfrm>
            <a:off x="2192882" y="1543335"/>
            <a:ext cx="1295400" cy="419100"/>
          </p:xfrm>
          <a:graphic>
            <a:graphicData uri="http://schemas.openxmlformats.org/presentationml/2006/ole">
              <mc:AlternateContent xmlns:mc="http://schemas.openxmlformats.org/markup-compatibility/2006">
                <mc:Choice xmlns:v="urn:schemas-microsoft-com:vml" Requires="v">
                  <p:oleObj spid="_x0000_s832134" name="Equation" r:id="rId11" imgW="1295280" imgH="419040" progId="Equation.DSMT4">
                    <p:embed/>
                  </p:oleObj>
                </mc:Choice>
                <mc:Fallback>
                  <p:oleObj name="Equation" r:id="rId11" imgW="1295280" imgH="41904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2882" y="1543335"/>
                          <a:ext cx="12954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32" name="Straight Arrow Connector 131"/>
            <p:cNvCxnSpPr/>
            <p:nvPr/>
          </p:nvCxnSpPr>
          <p:spPr bwMode="auto">
            <a:xfrm flipH="1" flipV="1">
              <a:off x="2033516" y="1337481"/>
              <a:ext cx="177421" cy="34119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3416" y="4478740"/>
              <a:ext cx="850075" cy="2197289"/>
              <a:chOff x="1374510" y="1378424"/>
              <a:chExt cx="850075"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167" name="Object 2"/>
              <p:cNvGraphicFramePr>
                <a:graphicFrameLocks noChangeAspect="1"/>
              </p:cNvGraphicFramePr>
              <p:nvPr/>
            </p:nvGraphicFramePr>
            <p:xfrm>
              <a:off x="1374510" y="2256122"/>
              <a:ext cx="825500" cy="381000"/>
            </p:xfrm>
            <a:graphic>
              <a:graphicData uri="http://schemas.openxmlformats.org/presentationml/2006/ole">
                <mc:AlternateContent xmlns:mc="http://schemas.openxmlformats.org/markup-compatibility/2006">
                  <mc:Choice xmlns:v="urn:schemas-microsoft-com:vml" Requires="v">
                    <p:oleObj spid="_x0000_s832135" name="Equation" r:id="rId13" imgW="825480" imgH="380880" progId="Equation.DSMT4">
                      <p:embed/>
                    </p:oleObj>
                  </mc:Choice>
                  <mc:Fallback>
                    <p:oleObj name="Equation" r:id="rId13" imgW="825480" imgH="380880" progId="Equation.DSMT4">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4510" y="2256122"/>
                            <a:ext cx="8255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8" name="TextBox 167"/>
            <p:cNvSpPr txBox="1"/>
            <p:nvPr/>
          </p:nvSpPr>
          <p:spPr>
            <a:xfrm>
              <a:off x="3850943" y="398059"/>
              <a:ext cx="734705" cy="369332"/>
            </a:xfrm>
            <a:prstGeom prst="rect">
              <a:avLst/>
            </a:prstGeom>
            <a:noFill/>
          </p:spPr>
          <p:txBody>
            <a:bodyPr wrap="square" rtlCol="0">
              <a:spAutoFit/>
            </a:bodyPr>
            <a:lstStyle/>
            <a:p>
              <a:r>
                <a:rPr lang="en-US" sz="1800" b="0" dirty="0" smtClean="0"/>
                <a:t>Inlet</a:t>
              </a:r>
              <a:endParaRPr lang="en-US" sz="1800" b="0" dirty="0"/>
            </a:p>
          </p:txBody>
        </p:sp>
        <p:sp>
          <p:nvSpPr>
            <p:cNvPr id="169" name="TextBox 168"/>
            <p:cNvSpPr txBox="1"/>
            <p:nvPr/>
          </p:nvSpPr>
          <p:spPr>
            <a:xfrm>
              <a:off x="4713026" y="1164607"/>
              <a:ext cx="896204" cy="369332"/>
            </a:xfrm>
            <a:prstGeom prst="rect">
              <a:avLst/>
            </a:prstGeom>
            <a:noFill/>
          </p:spPr>
          <p:txBody>
            <a:bodyPr wrap="square" rtlCol="0">
              <a:spAutoFit/>
            </a:bodyPr>
            <a:lstStyle/>
            <a:p>
              <a:r>
                <a:rPr lang="en-US" sz="1800" b="0" dirty="0" smtClean="0"/>
                <a:t>Outlet</a:t>
              </a:r>
              <a:endParaRPr lang="en-US" sz="1800" b="0" dirty="0"/>
            </a:p>
          </p:txBody>
        </p:sp>
        <p:grpSp>
          <p:nvGrpSpPr>
            <p:cNvPr id="191" name="Group 190"/>
            <p:cNvGrpSpPr/>
            <p:nvPr/>
          </p:nvGrpSpPr>
          <p:grpSpPr>
            <a:xfrm flipH="1">
              <a:off x="3432202" y="6491310"/>
              <a:ext cx="572192" cy="284802"/>
              <a:chOff x="11347905" y="4666978"/>
              <a:chExt cx="572192" cy="284802"/>
            </a:xfrm>
          </p:grpSpPr>
          <p:grpSp>
            <p:nvGrpSpPr>
              <p:cNvPr id="183" name="Group 99"/>
              <p:cNvGrpSpPr/>
              <p:nvPr/>
            </p:nvGrpSpPr>
            <p:grpSpPr>
              <a:xfrm rot="5400000">
                <a:off x="11404199" y="4610684"/>
                <a:ext cx="223645" cy="336234"/>
                <a:chOff x="6280150" y="1319213"/>
                <a:chExt cx="255588" cy="376238"/>
              </a:xfrm>
            </p:grpSpPr>
            <p:sp>
              <p:nvSpPr>
                <p:cNvPr id="18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9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grpSp>
            <p:nvGrpSpPr>
              <p:cNvPr id="185" name="Group 106"/>
              <p:cNvGrpSpPr/>
              <p:nvPr/>
            </p:nvGrpSpPr>
            <p:grpSpPr>
              <a:xfrm rot="16200000">
                <a:off x="11662128" y="4693811"/>
                <a:ext cx="246063" cy="269875"/>
                <a:chOff x="6346031" y="891382"/>
                <a:chExt cx="246063" cy="269875"/>
              </a:xfrm>
            </p:grpSpPr>
            <p:sp>
              <p:nvSpPr>
                <p:cNvPr id="18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8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8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sp>
          <p:nvSpPr>
            <p:cNvPr id="103" name="Line 70"/>
            <p:cNvSpPr>
              <a:spLocks noChangeShapeType="1"/>
            </p:cNvSpPr>
            <p:nvPr/>
          </p:nvSpPr>
          <p:spPr bwMode="auto">
            <a:xfrm flipH="1" flipV="1">
              <a:off x="6683351" y="2955629"/>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sp>
        <p:nvSpPr>
          <p:cNvPr id="138" name="Rounded Rectangle 137"/>
          <p:cNvSpPr/>
          <p:nvPr/>
        </p:nvSpPr>
        <p:spPr bwMode="auto">
          <a:xfrm>
            <a:off x="873457" y="4012442"/>
            <a:ext cx="2429301" cy="423080"/>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smtClean="0"/>
              <a:t>EStaRS</a:t>
            </a:r>
            <a:r>
              <a:rPr lang="en-US" dirty="0" smtClean="0"/>
              <a:t> and </a:t>
            </a:r>
            <a:r>
              <a:rPr lang="en-US" dirty="0" err="1" smtClean="0"/>
              <a:t>OStaRS</a:t>
            </a:r>
            <a:r>
              <a:rPr lang="en-US" dirty="0" smtClean="0"/>
              <a:t/>
            </a:r>
            <a:br>
              <a:rPr lang="en-US" dirty="0" smtClean="0"/>
            </a:br>
            <a:r>
              <a:rPr lang="en-US" dirty="0" smtClean="0"/>
              <a:t>Enclosed vs. Open</a:t>
            </a:r>
            <a:endParaRPr lang="en-US" dirty="0"/>
          </a:p>
        </p:txBody>
      </p:sp>
      <p:sp>
        <p:nvSpPr>
          <p:cNvPr id="3" name="Content Placeholder 2"/>
          <p:cNvSpPr>
            <a:spLocks noGrp="1"/>
          </p:cNvSpPr>
          <p:nvPr>
            <p:ph idx="1"/>
          </p:nvPr>
        </p:nvSpPr>
        <p:spPr>
          <a:xfrm>
            <a:off x="685800" y="1981200"/>
            <a:ext cx="5564875" cy="4114800"/>
          </a:xfrm>
        </p:spPr>
        <p:txBody>
          <a:bodyPr/>
          <a:lstStyle/>
          <a:p>
            <a:r>
              <a:rPr lang="en-US" dirty="0" smtClean="0"/>
              <a:t>Fabrication becomes difficult with filter dimensions less than 1 m x 1m</a:t>
            </a:r>
          </a:p>
          <a:p>
            <a:r>
              <a:rPr lang="en-US" dirty="0" smtClean="0"/>
              <a:t>Minimum </a:t>
            </a:r>
            <a:r>
              <a:rPr lang="en-US" dirty="0" err="1" smtClean="0"/>
              <a:t>OStaRS</a:t>
            </a:r>
            <a:r>
              <a:rPr lang="en-US" dirty="0" smtClean="0"/>
              <a:t> flow rate is about 8 L/s</a:t>
            </a:r>
          </a:p>
          <a:p>
            <a:r>
              <a:rPr lang="en-US" dirty="0" err="1" smtClean="0"/>
              <a:t>EStaRS</a:t>
            </a:r>
            <a:r>
              <a:rPr lang="en-US" dirty="0" smtClean="0"/>
              <a:t> doesn’t require excavation because filter is operated under vacuum for backwash </a:t>
            </a:r>
            <a:endParaRPr lang="en-US" dirty="0"/>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smtClean="0"/>
              <a:t>Where does the water come from that fills the filter box after the siphon is broken at the end of backwash?</a:t>
            </a:r>
          </a:p>
          <a:p>
            <a:r>
              <a:rPr lang="en-US" dirty="0" smtClean="0"/>
              <a:t>Where does the water come from that slowly fills up the filter box during a filtration run?</a:t>
            </a:r>
          </a:p>
          <a:p>
            <a:r>
              <a:rPr lang="en-US" dirty="0" smtClean="0"/>
              <a:t>Unlike RSF the backwash water above the </a:t>
            </a:r>
            <a:r>
              <a:rPr lang="en-US" dirty="0" err="1" smtClean="0"/>
              <a:t>StaRS</a:t>
            </a:r>
            <a:r>
              <a:rPr lang="en-US" dirty="0" smtClean="0"/>
              <a:t> bed does not pass through the sand during filtration</a:t>
            </a:r>
            <a:endParaRPr lang="en-US" dirty="0"/>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StaRS</a:t>
            </a:r>
            <a:r>
              <a:rPr lang="en-US" dirty="0" smtClean="0"/>
              <a:t> Challenges</a:t>
            </a:r>
            <a:endParaRPr lang="en-US" dirty="0"/>
          </a:p>
        </p:txBody>
      </p:sp>
      <p:sp>
        <p:nvSpPr>
          <p:cNvPr id="3" name="Content Placeholder 2"/>
          <p:cNvSpPr>
            <a:spLocks noGrp="1"/>
          </p:cNvSpPr>
          <p:nvPr>
            <p:ph idx="1"/>
          </p:nvPr>
        </p:nvSpPr>
        <p:spPr>
          <a:xfrm>
            <a:off x="457200" y="1600200"/>
            <a:ext cx="5670645" cy="4525963"/>
          </a:xfrm>
        </p:spPr>
        <p:txBody>
          <a:bodyPr/>
          <a:lstStyle/>
          <a:p>
            <a:r>
              <a:rPr lang="en-US" dirty="0" smtClean="0"/>
              <a:t>Inlet slotted pipes clog</a:t>
            </a:r>
          </a:p>
          <a:p>
            <a:pPr lvl="1"/>
            <a:r>
              <a:rPr lang="en-US" dirty="0" smtClean="0"/>
              <a:t>2015 replaced with </a:t>
            </a:r>
          </a:p>
          <a:p>
            <a:r>
              <a:rPr lang="en-US" dirty="0" smtClean="0"/>
              <a:t>Water level changes above sand result in unnecessary water waste</a:t>
            </a:r>
          </a:p>
          <a:p>
            <a:r>
              <a:rPr lang="en-US" dirty="0" smtClean="0"/>
              <a:t>Could we replace Outlet slotted pipes?</a:t>
            </a:r>
            <a:endParaRPr lang="en-US" dirty="0"/>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1900238"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2425664" cy="523220"/>
          </a:xfrm>
          <a:prstGeom prst="rect">
            <a:avLst/>
          </a:prstGeom>
          <a:noFill/>
          <a:ln w="12700">
            <a:noFill/>
            <a:miter lim="800000"/>
            <a:headEnd type="none" w="lg" len="med"/>
            <a:tailEnd type="none" w="lg" len="med"/>
          </a:ln>
          <a:effectLst/>
        </p:spPr>
        <p:txBody>
          <a:bodyPr wrap="none">
            <a:spAutoFit/>
          </a:bodyPr>
          <a:lstStyle/>
          <a:p>
            <a:r>
              <a:rPr lang="en-US" b="0" dirty="0" smtClean="0">
                <a:solidFill>
                  <a:schemeClr val="folHlink"/>
                </a:solidFill>
              </a:rPr>
              <a:t>Polar coagulant</a:t>
            </a:r>
            <a:endParaRPr lang="en-US" b="0" dirty="0">
              <a:solidFill>
                <a:schemeClr val="folHlink"/>
              </a:solidFill>
            </a:endParaRP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 </a:t>
            </a:r>
            <a:r>
              <a:rPr lang="en-US" dirty="0" err="1" smtClean="0"/>
              <a:t>Matías</a:t>
            </a:r>
            <a:r>
              <a:rPr lang="en-US" dirty="0" smtClean="0"/>
              <a:t> Performance</a:t>
            </a:r>
            <a:endParaRPr lang="en-US" dirty="0"/>
          </a:p>
        </p:txBody>
      </p:sp>
      <p:sp>
        <p:nvSpPr>
          <p:cNvPr id="3" name="AutoShape 2"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54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5161" t="15479"/>
          <a:stretch/>
        </p:blipFill>
        <p:spPr bwMode="auto">
          <a:xfrm>
            <a:off x="460375" y="1751308"/>
            <a:ext cx="8401050" cy="446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28441" y="6354002"/>
            <a:ext cx="3443763" cy="400110"/>
          </a:xfrm>
          <a:prstGeom prst="rect">
            <a:avLst/>
          </a:prstGeom>
          <a:noFill/>
        </p:spPr>
        <p:txBody>
          <a:bodyPr wrap="none" rtlCol="0">
            <a:spAutoFit/>
          </a:bodyPr>
          <a:lstStyle/>
          <a:p>
            <a:r>
              <a:rPr lang="en-US" sz="2000" b="0" dirty="0" smtClean="0"/>
              <a:t>Average </a:t>
            </a:r>
            <a:r>
              <a:rPr lang="en-US" sz="2000" b="0" dirty="0" err="1" smtClean="0"/>
              <a:t>pC</a:t>
            </a:r>
            <a:r>
              <a:rPr lang="en-US" sz="2000" b="0" dirty="0" smtClean="0"/>
              <a:t>* for the filter is 0.8</a:t>
            </a:r>
            <a:endParaRPr lang="en-US" sz="2000" b="0" dirty="0"/>
          </a:p>
        </p:txBody>
      </p:sp>
    </p:spTree>
    <p:extLst>
      <p:ext uri="{BB962C8B-B14F-4D97-AF65-F5344CB8AC3E}">
        <p14:creationId xmlns:p14="http://schemas.microsoft.com/office/powerpoint/2010/main" val="2380051293"/>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RSF Performance</a:t>
            </a:r>
            <a:endParaRPr lang="en-US" dirty="0"/>
          </a:p>
        </p:txBody>
      </p:sp>
      <p:pic>
        <p:nvPicPr>
          <p:cNvPr id="501762" name="Picture 2"/>
          <p:cNvPicPr>
            <a:picLocks noChangeAspect="1" noChangeArrowheads="1"/>
          </p:cNvPicPr>
          <p:nvPr/>
        </p:nvPicPr>
        <p:blipFill>
          <a:blip r:embed="rId3" cstate="print"/>
          <a:srcRect/>
          <a:stretch>
            <a:fillRect/>
          </a:stretch>
        </p:blipFill>
        <p:spPr bwMode="auto">
          <a:xfrm>
            <a:off x="1219200" y="1549860"/>
            <a:ext cx="6738784" cy="4003888"/>
          </a:xfrm>
          <a:prstGeom prst="rect">
            <a:avLst/>
          </a:prstGeom>
          <a:noFill/>
          <a:ln w="9525">
            <a:noFill/>
            <a:miter lim="800000"/>
            <a:headEnd/>
            <a:tailEnd/>
          </a:ln>
          <a:effectLst/>
        </p:spPr>
      </p:pic>
      <p:sp>
        <p:nvSpPr>
          <p:cNvPr id="6" name="Rectangle 5"/>
          <p:cNvSpPr/>
          <p:nvPr/>
        </p:nvSpPr>
        <p:spPr>
          <a:xfrm>
            <a:off x="2053988" y="4022313"/>
            <a:ext cx="5015552" cy="646331"/>
          </a:xfrm>
          <a:prstGeom prst="rect">
            <a:avLst/>
          </a:prstGeom>
        </p:spPr>
        <p:txBody>
          <a:bodyPr wrap="square">
            <a:spAutoFit/>
          </a:bodyPr>
          <a:lstStyle/>
          <a:p>
            <a:pPr lvl="0" eaLnBrk="1" hangingPunct="1">
              <a:spcBef>
                <a:spcPct val="30000"/>
              </a:spcBef>
            </a:pPr>
            <a:r>
              <a:rPr lang="en-US" sz="1800" b="0" dirty="0" smtClean="0">
                <a:solidFill>
                  <a:srgbClr val="000000"/>
                </a:solidFill>
                <a:latin typeface="Arial" pitchFamily="34" charset="0"/>
              </a:rPr>
              <a:t>Data from Cornell University Water Filtration Plant. They were using alum at this time.</a:t>
            </a:r>
            <a:endParaRPr lang="en-US" sz="1800" b="0" dirty="0">
              <a:solidFill>
                <a:srgbClr val="000000"/>
              </a:solidFill>
              <a:latin typeface="Arial" pitchFamily="34" charset="0"/>
            </a:endParaRP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smtClean="0"/>
              <a:t>Very steep failure</a:t>
            </a:r>
            <a:endParaRPr lang="en-US" dirty="0"/>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Tree>
    <p:extLst>
      <p:ext uri="{BB962C8B-B14F-4D97-AF65-F5344CB8AC3E}">
        <p14:creationId xmlns:p14="http://schemas.microsoft.com/office/powerpoint/2010/main" val="3243778807"/>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smtClean="0"/>
              <a:t>Active </a:t>
            </a:r>
            <a:r>
              <a:rPr lang="en-US" dirty="0"/>
              <a:t>f</a:t>
            </a:r>
            <a:r>
              <a:rPr lang="en-US" dirty="0" smtClean="0"/>
              <a:t>iltration zone slowly moves down through the filter</a:t>
            </a:r>
            <a:endParaRPr lang="en-US" dirty="0"/>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smtClean="0">
                <a:latin typeface="+mn-lt"/>
              </a:rPr>
              <a:t>Effluent Turbidity</a:t>
            </a:r>
            <a:endParaRPr lang="en-US" b="0" dirty="0">
              <a:latin typeface="+mn-lt"/>
            </a:endParaRP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smtClean="0">
                <a:latin typeface="+mn-lt"/>
              </a:rPr>
              <a:t>NTU</a:t>
            </a:r>
            <a:endParaRPr lang="en-US" b="0" dirty="0">
              <a:latin typeface="+mn-lt"/>
            </a:endParaRP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smtClean="0">
                <a:latin typeface="+mn-lt"/>
              </a:rPr>
              <a:t>Time</a:t>
            </a:r>
            <a:endParaRPr lang="en-US" b="0" dirty="0">
              <a:latin typeface="+mn-lt"/>
            </a:endParaRP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a:xfrm>
            <a:off x="685800" y="1981200"/>
            <a:ext cx="7772400" cy="4533900"/>
          </a:xfrm>
        </p:spPr>
        <p:txBody>
          <a:bodyPr/>
          <a:lstStyle/>
          <a:p>
            <a:pPr>
              <a:lnSpc>
                <a:spcPct val="90000"/>
              </a:lnSpc>
            </a:pPr>
            <a:r>
              <a:rPr lang="en-US" sz="2800" dirty="0"/>
              <a:t>First filters to be used on a widespread basis</a:t>
            </a:r>
          </a:p>
          <a:p>
            <a:pPr>
              <a:lnSpc>
                <a:spcPct val="90000"/>
              </a:lnSpc>
            </a:pPr>
            <a:r>
              <a:rPr lang="en-US" sz="2800" dirty="0"/>
              <a:t>Fine sand with an effective size of 0.2 mm</a:t>
            </a:r>
          </a:p>
          <a:p>
            <a:pPr>
              <a:lnSpc>
                <a:spcPct val="90000"/>
              </a:lnSpc>
            </a:pPr>
            <a:r>
              <a:rPr lang="en-US" sz="2800" dirty="0"/>
              <a:t>Low flow rates </a:t>
            </a:r>
            <a:r>
              <a:rPr lang="en-US" sz="2800" dirty="0" smtClean="0"/>
              <a:t>(0.03-0.12 mm/s)</a:t>
            </a:r>
            <a:endParaRPr lang="en-US" sz="2800" dirty="0"/>
          </a:p>
          <a:p>
            <a:pPr>
              <a:lnSpc>
                <a:spcPct val="90000"/>
              </a:lnSpc>
            </a:pPr>
            <a:r>
              <a:rPr lang="en-US" sz="2800" dirty="0" err="1"/>
              <a:t>Schmutzdecke</a:t>
            </a:r>
            <a:r>
              <a:rPr lang="en-US" sz="2800" dirty="0"/>
              <a:t> (_____ ____) forms on top of the filter</a:t>
            </a:r>
          </a:p>
          <a:p>
            <a:pPr lvl="1">
              <a:lnSpc>
                <a:spcPct val="90000"/>
              </a:lnSpc>
            </a:pPr>
            <a:r>
              <a:rPr lang="en-US" sz="2400" dirty="0"/>
              <a:t>causes high head loss</a:t>
            </a:r>
          </a:p>
          <a:p>
            <a:pPr lvl="1">
              <a:lnSpc>
                <a:spcPct val="90000"/>
              </a:lnSpc>
            </a:pPr>
            <a:r>
              <a:rPr lang="en-US" sz="2400" dirty="0"/>
              <a:t>must be removed periodically</a:t>
            </a:r>
          </a:p>
          <a:p>
            <a:pPr>
              <a:lnSpc>
                <a:spcPct val="90000"/>
              </a:lnSpc>
            </a:pPr>
            <a:r>
              <a:rPr lang="en-US" sz="2800" dirty="0"/>
              <a:t>Used without coagulation/flocculation!</a:t>
            </a:r>
          </a:p>
          <a:p>
            <a:pPr>
              <a:lnSpc>
                <a:spcPct val="90000"/>
              </a:lnSpc>
            </a:pPr>
            <a:r>
              <a:rPr lang="en-US" sz="2800" dirty="0"/>
              <a:t>Turbidity should always be less than </a:t>
            </a:r>
            <a:r>
              <a:rPr lang="en-US" sz="2800" b="1" dirty="0" smtClean="0"/>
              <a:t>10</a:t>
            </a:r>
            <a:r>
              <a:rPr lang="en-US" sz="2800" dirty="0" smtClean="0"/>
              <a:t> </a:t>
            </a:r>
            <a:r>
              <a:rPr lang="en-US" sz="2800" dirty="0"/>
              <a:t>NTU with a </a:t>
            </a:r>
            <a:r>
              <a:rPr lang="en-US" sz="2800" dirty="0" smtClean="0"/>
              <a:t>lower </a:t>
            </a:r>
            <a:r>
              <a:rPr lang="en-US" sz="2800" dirty="0"/>
              <a:t>average to prevent rapid clogging</a:t>
            </a:r>
          </a:p>
        </p:txBody>
      </p:sp>
      <p:sp>
        <p:nvSpPr>
          <p:cNvPr id="40964" name="Comment 4"/>
          <p:cNvSpPr>
            <a:spLocks noChangeArrowheads="1"/>
          </p:cNvSpPr>
          <p:nvPr/>
        </p:nvSpPr>
        <p:spPr bwMode="auto">
          <a:xfrm>
            <a:off x="3363913" y="3332163"/>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a:solidFill>
                  <a:schemeClr val="folHlink"/>
                </a:solidFill>
              </a:rPr>
              <a:t>filter cake</a:t>
            </a:r>
          </a:p>
        </p:txBody>
      </p:sp>
      <p:sp>
        <p:nvSpPr>
          <p:cNvPr id="40966" name="Text Box 6"/>
          <p:cNvSpPr txBox="1">
            <a:spLocks noChangeArrowheads="1"/>
          </p:cNvSpPr>
          <p:nvPr/>
        </p:nvSpPr>
        <p:spPr bwMode="auto">
          <a:xfrm>
            <a:off x="5917039" y="2974681"/>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503303" y="5495925"/>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smtClean="0">
                  <a:latin typeface="+mn-lt"/>
                </a:rPr>
                <a:t>NTU</a:t>
              </a:r>
              <a:endParaRPr lang="en-US" b="0" dirty="0">
                <a:latin typeface="+mn-lt"/>
              </a:endParaRP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smtClean="0">
                  <a:latin typeface="+mn-lt"/>
                </a:rPr>
                <a:t>Time</a:t>
              </a:r>
              <a:endParaRPr lang="en-US" b="0" dirty="0">
                <a:latin typeface="+mn-lt"/>
              </a:endParaRPr>
            </a:p>
          </p:txBody>
        </p:sp>
      </p:grpSp>
      <p:sp>
        <p:nvSpPr>
          <p:cNvPr id="2" name="Title 1"/>
          <p:cNvSpPr>
            <a:spLocks noGrp="1"/>
          </p:cNvSpPr>
          <p:nvPr>
            <p:ph type="title"/>
          </p:nvPr>
        </p:nvSpPr>
        <p:spPr/>
        <p:txBody>
          <a:bodyPr/>
          <a:lstStyle/>
          <a:p>
            <a:r>
              <a:rPr lang="en-US" dirty="0" smtClean="0"/>
              <a:t>Active Filtration zone</a:t>
            </a:r>
            <a:endParaRPr lang="en-US" dirty="0"/>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smtClean="0">
                <a:latin typeface="+mn-lt"/>
              </a:rPr>
              <a:t>Active Filtration zone</a:t>
            </a:r>
            <a:endParaRPr lang="en-US" sz="2400" b="0" dirty="0">
              <a:latin typeface="+mn-lt"/>
            </a:endParaRP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785652"/>
          </a:xfrm>
          <a:prstGeom prst="rect">
            <a:avLst/>
          </a:prstGeom>
          <a:noFill/>
        </p:spPr>
        <p:txBody>
          <a:bodyPr wrap="square" rtlCol="0">
            <a:spAutoFit/>
          </a:bodyPr>
          <a:lstStyle/>
          <a:p>
            <a:r>
              <a:rPr lang="en-US" sz="2400" b="0" dirty="0" smtClean="0">
                <a:latin typeface="+mn-lt"/>
              </a:rPr>
              <a:t>Filtration improves while loaded zone expands and clean zone shrinks</a:t>
            </a:r>
          </a:p>
          <a:p>
            <a:r>
              <a:rPr lang="en-US" sz="2400" b="0" dirty="0" smtClean="0">
                <a:latin typeface="+mn-lt"/>
              </a:rPr>
              <a:t>Therefore particle removal is better in loaded zone than in clean zone or flocculation helps!</a:t>
            </a:r>
            <a:endParaRPr lang="en-US" sz="2400" b="0" dirty="0">
              <a:latin typeface="+mn-lt"/>
            </a:endParaRPr>
          </a:p>
        </p:txBody>
      </p:sp>
      <p:sp>
        <p:nvSpPr>
          <p:cNvPr id="24" name="TextBox 23"/>
          <p:cNvSpPr txBox="1"/>
          <p:nvPr/>
        </p:nvSpPr>
        <p:spPr>
          <a:xfrm>
            <a:off x="3975652" y="1599105"/>
            <a:ext cx="2034273" cy="2677656"/>
          </a:xfrm>
          <a:prstGeom prst="rect">
            <a:avLst/>
          </a:prstGeom>
          <a:noFill/>
        </p:spPr>
        <p:txBody>
          <a:bodyPr wrap="square" rtlCol="0">
            <a:spAutoFit/>
          </a:bodyPr>
          <a:lstStyle/>
          <a:p>
            <a:r>
              <a:rPr lang="en-US" sz="2400" b="0" dirty="0" smtClean="0">
                <a:latin typeface="+mn-lt"/>
              </a:rPr>
              <a:t>Active filtration zone breakthrough</a:t>
            </a:r>
          </a:p>
          <a:p>
            <a:r>
              <a:rPr lang="en-US" sz="2400" b="0" dirty="0" smtClean="0">
                <a:latin typeface="+mn-lt"/>
              </a:rPr>
              <a:t>(big flocs get to the bottom of the filter first)</a:t>
            </a:r>
            <a:endParaRPr lang="en-US" sz="2400" b="0" dirty="0">
              <a:latin typeface="+mn-lt"/>
            </a:endParaRP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smtClean="0">
                <a:latin typeface="+mn-lt"/>
              </a:rPr>
              <a:t>Backwash debris</a:t>
            </a:r>
            <a:endParaRPr lang="en-US" sz="2400" b="0" dirty="0">
              <a:latin typeface="+mn-lt"/>
            </a:endParaRP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smtClean="0">
                <a:latin typeface="+mn-lt"/>
              </a:rPr>
              <a:t>Loaded zone</a:t>
            </a:r>
            <a:endParaRPr lang="en-US" sz="2400" b="0" dirty="0">
              <a:latin typeface="+mn-lt"/>
            </a:endParaRP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smtClean="0">
                <a:latin typeface="+mn-lt"/>
              </a:rPr>
              <a:t>Clean zone</a:t>
            </a:r>
            <a:endParaRPr lang="en-US" sz="2400" b="0" dirty="0">
              <a:latin typeface="+mn-lt"/>
            </a:endParaRP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569" y="1600294"/>
            <a:ext cx="5610690" cy="5257706"/>
          </a:xfrm>
          <a:prstGeom prst="rect">
            <a:avLst/>
          </a:prstGeom>
        </p:spPr>
      </p:pic>
      <p:sp>
        <p:nvSpPr>
          <p:cNvPr id="5" name="Title 4"/>
          <p:cNvSpPr>
            <a:spLocks noGrp="1"/>
          </p:cNvSpPr>
          <p:nvPr>
            <p:ph type="title"/>
          </p:nvPr>
        </p:nvSpPr>
        <p:spPr/>
        <p:txBody>
          <a:bodyPr/>
          <a:lstStyle/>
          <a:p>
            <a:r>
              <a:rPr lang="en-US" dirty="0" smtClean="0"/>
              <a:t>Head loss in Filters is close to linear before breakthrough</a:t>
            </a:r>
            <a:endParaRPr lang="en-US" dirty="0"/>
          </a:p>
        </p:txBody>
      </p:sp>
      <p:sp>
        <p:nvSpPr>
          <p:cNvPr id="13" name="Oval 12"/>
          <p:cNvSpPr/>
          <p:nvPr/>
        </p:nvSpPr>
        <p:spPr bwMode="auto">
          <a:xfrm>
            <a:off x="4548146" y="3968174"/>
            <a:ext cx="159026" cy="173982"/>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4" name="Oval 13"/>
          <p:cNvSpPr/>
          <p:nvPr/>
        </p:nvSpPr>
        <p:spPr bwMode="auto">
          <a:xfrm>
            <a:off x="3021496" y="5264237"/>
            <a:ext cx="159026" cy="173982"/>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7" name="Straight Arrow Connector 6"/>
          <p:cNvCxnSpPr/>
          <p:nvPr/>
        </p:nvCxnSpPr>
        <p:spPr bwMode="auto">
          <a:xfrm flipV="1">
            <a:off x="2417197" y="4055165"/>
            <a:ext cx="2226365" cy="222636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p:nvPr/>
        </p:nvCxnSpPr>
        <p:spPr bwMode="auto">
          <a:xfrm flipV="1">
            <a:off x="2417196" y="5351228"/>
            <a:ext cx="683813" cy="930302"/>
          </a:xfrm>
          <a:prstGeom prst="straightConnector1">
            <a:avLst/>
          </a:prstGeom>
          <a:solidFill>
            <a:schemeClr val="accent1"/>
          </a:solidFill>
          <a:ln w="28575" cap="flat" cmpd="sng" algn="ctr">
            <a:solidFill>
              <a:schemeClr val="tx1"/>
            </a:solidFill>
            <a:prstDash val="solid"/>
            <a:round/>
            <a:headEnd type="none" w="lg" len="med"/>
            <a:tailEnd type="arrow"/>
          </a:ln>
          <a:effectLst/>
        </p:spPr>
      </p:cxnSp>
      <p:sp>
        <p:nvSpPr>
          <p:cNvPr id="15" name="TextBox 14"/>
          <p:cNvSpPr txBox="1"/>
          <p:nvPr/>
        </p:nvSpPr>
        <p:spPr>
          <a:xfrm>
            <a:off x="4780059" y="4706683"/>
            <a:ext cx="2209137" cy="461665"/>
          </a:xfrm>
          <a:prstGeom prst="rect">
            <a:avLst/>
          </a:prstGeom>
          <a:noFill/>
        </p:spPr>
        <p:txBody>
          <a:bodyPr wrap="square" rtlCol="0">
            <a:spAutoFit/>
          </a:bodyPr>
          <a:lstStyle/>
          <a:p>
            <a:r>
              <a:rPr lang="en-US" sz="2400" b="0" dirty="0" smtClean="0">
                <a:latin typeface="+mn-lt"/>
              </a:rPr>
              <a:t>Breakthrough</a:t>
            </a:r>
            <a:endParaRPr lang="en-US" sz="2400" b="0" dirty="0">
              <a:latin typeface="+mn-lt"/>
            </a:endParaRPr>
          </a:p>
        </p:txBody>
      </p:sp>
      <p:cxnSp>
        <p:nvCxnSpPr>
          <p:cNvPr id="17" name="Straight Arrow Connector 16"/>
          <p:cNvCxnSpPr/>
          <p:nvPr/>
        </p:nvCxnSpPr>
        <p:spPr bwMode="auto">
          <a:xfrm flipH="1" flipV="1">
            <a:off x="4707172" y="4142156"/>
            <a:ext cx="485030" cy="5645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3180522" y="4937516"/>
            <a:ext cx="1599537" cy="43443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loss and fraction loaded are increasing linearly together</a:t>
            </a:r>
            <a:endParaRPr lang="en-US" dirty="0"/>
          </a:p>
        </p:txBody>
      </p:sp>
      <p:sp>
        <p:nvSpPr>
          <p:cNvPr id="3" name="Content Placeholder 2"/>
          <p:cNvSpPr>
            <a:spLocks noGrp="1"/>
          </p:cNvSpPr>
          <p:nvPr>
            <p:ph idx="1"/>
          </p:nvPr>
        </p:nvSpPr>
        <p:spPr/>
        <p:txBody>
          <a:bodyPr/>
          <a:lstStyle/>
          <a:p>
            <a:r>
              <a:rPr lang="en-US" dirty="0" smtClean="0"/>
              <a:t>Head loss continues to increase after the active zone reaches the filter effluent</a:t>
            </a:r>
          </a:p>
          <a:p>
            <a:r>
              <a:rPr lang="en-US" dirty="0" smtClean="0"/>
              <a:t>Head loss increase becomes nonlinear with time after the active zone reaches the filter effluent</a:t>
            </a:r>
            <a:endParaRPr lang="en-US" dirty="0"/>
          </a:p>
        </p:txBody>
      </p:sp>
    </p:spTree>
    <p:extLst>
      <p:ext uri="{BB962C8B-B14F-4D97-AF65-F5344CB8AC3E}">
        <p14:creationId xmlns:p14="http://schemas.microsoft.com/office/powerpoint/2010/main" val="33226907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know?</a:t>
            </a:r>
            <a:endParaRPr lang="en-US" dirty="0"/>
          </a:p>
        </p:txBody>
      </p:sp>
      <p:sp>
        <p:nvSpPr>
          <p:cNvPr id="3" name="Content Placeholder 2"/>
          <p:cNvSpPr>
            <a:spLocks noGrp="1"/>
          </p:cNvSpPr>
          <p:nvPr>
            <p:ph idx="1"/>
          </p:nvPr>
        </p:nvSpPr>
        <p:spPr/>
        <p:txBody>
          <a:bodyPr/>
          <a:lstStyle/>
          <a:p>
            <a:r>
              <a:rPr lang="en-US" dirty="0" smtClean="0"/>
              <a:t>Flocs occupy a few percent of the void volume in a loaded filter</a:t>
            </a:r>
          </a:p>
          <a:p>
            <a:pPr lvl="1"/>
            <a:r>
              <a:rPr lang="en-US" dirty="0" smtClean="0"/>
              <a:t>Insufficient floc volume to uniformly decrease void volume and increase fluid velocity, shear, and major losses</a:t>
            </a:r>
          </a:p>
          <a:p>
            <a:r>
              <a:rPr lang="en-US" dirty="0" smtClean="0"/>
              <a:t>Head loss is close to linear with time</a:t>
            </a:r>
          </a:p>
          <a:p>
            <a:r>
              <a:rPr lang="en-US" dirty="0" smtClean="0"/>
              <a:t>Clean bed filtration models</a:t>
            </a:r>
          </a:p>
          <a:p>
            <a:pPr lvl="1"/>
            <a:r>
              <a:rPr lang="en-US" dirty="0" smtClean="0"/>
              <a:t>Removal is primarily due to interception</a:t>
            </a:r>
            <a:endParaRPr lang="en-US" dirty="0"/>
          </a:p>
          <a:p>
            <a:pPr lvl="1"/>
            <a:r>
              <a:rPr lang="en-US" dirty="0" smtClean="0"/>
              <a:t>Sedimentation may be important too</a:t>
            </a:r>
          </a:p>
        </p:txBody>
      </p:sp>
    </p:spTree>
    <p:extLst>
      <p:ext uri="{BB962C8B-B14F-4D97-AF65-F5344CB8AC3E}">
        <p14:creationId xmlns:p14="http://schemas.microsoft.com/office/powerpoint/2010/main" val="167433412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smtClean="0"/>
              <a:t>Interception occurs where streamlines converge</a:t>
            </a:r>
            <a:endParaRPr lang="en-US" sz="4000" dirty="0"/>
          </a:p>
        </p:txBody>
      </p:sp>
      <p:sp>
        <p:nvSpPr>
          <p:cNvPr id="20" name="Content Placeholder 19"/>
          <p:cNvSpPr>
            <a:spLocks noGrp="1"/>
          </p:cNvSpPr>
          <p:nvPr>
            <p:ph idx="1"/>
          </p:nvPr>
        </p:nvSpPr>
        <p:spPr>
          <a:xfrm>
            <a:off x="5041126" y="1600200"/>
            <a:ext cx="3645673" cy="4525963"/>
          </a:xfrm>
        </p:spPr>
        <p:txBody>
          <a:bodyPr/>
          <a:lstStyle/>
          <a:p>
            <a:r>
              <a:rPr lang="en-US" dirty="0" smtClean="0"/>
              <a:t>Particles are deposited at the constriction</a:t>
            </a:r>
          </a:p>
          <a:p>
            <a:r>
              <a:rPr lang="en-US" dirty="0" smtClean="0"/>
              <a:t>The biggest part of the filter pore remains empty!</a:t>
            </a:r>
          </a:p>
          <a:p>
            <a:r>
              <a:rPr lang="en-US" dirty="0" smtClean="0"/>
              <a:t>Big particles can’t attach to partially filled restrictions</a:t>
            </a:r>
            <a:endParaRPr lang="en-US" dirty="0"/>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smtClean="0">
                <a:latin typeface="+mn-lt"/>
              </a:rPr>
              <a:t>No removal by interception in straight tube</a:t>
            </a:r>
            <a:endParaRPr lang="en-US" sz="2400" b="0" dirty="0">
              <a:latin typeface="+mn-lt"/>
            </a:endParaRP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StaRS</a:t>
            </a:r>
            <a:r>
              <a:rPr lang="en-US" dirty="0" smtClean="0"/>
              <a:t> Optimization</a:t>
            </a:r>
            <a:endParaRPr lang="en-US" dirty="0"/>
          </a:p>
        </p:txBody>
      </p:sp>
      <p:sp>
        <p:nvSpPr>
          <p:cNvPr id="3" name="Content Placeholder 2"/>
          <p:cNvSpPr>
            <a:spLocks noGrp="1"/>
          </p:cNvSpPr>
          <p:nvPr>
            <p:ph idx="1"/>
          </p:nvPr>
        </p:nvSpPr>
        <p:spPr/>
        <p:txBody>
          <a:bodyPr/>
          <a:lstStyle/>
          <a:p>
            <a:r>
              <a:rPr lang="en-US" dirty="0" smtClean="0"/>
              <a:t>Sand Diameter – smaller diameter is more efficient at particle capture, requires a lower backwash velocity and thus a lower filtration velocity could be used</a:t>
            </a:r>
          </a:p>
          <a:p>
            <a:r>
              <a:rPr lang="en-US" dirty="0" smtClean="0"/>
              <a:t>Layer height – filter box rapidly becomes very deep to accommodate deep layers</a:t>
            </a:r>
          </a:p>
          <a:p>
            <a:r>
              <a:rPr lang="en-US" dirty="0" smtClean="0"/>
              <a:t>Slot width – wider slots would take longer to clog</a:t>
            </a:r>
          </a:p>
          <a:p>
            <a:r>
              <a:rPr lang="en-US" dirty="0" smtClean="0"/>
              <a:t>More research required to improve the design</a:t>
            </a:r>
            <a:endParaRPr lang="en-US" dirty="0"/>
          </a:p>
        </p:txBody>
      </p:sp>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t>
            </a:r>
            <a:r>
              <a:rPr lang="en-US" dirty="0" smtClean="0"/>
              <a:t>available</a:t>
            </a:r>
            <a:endParaRPr lang="en-US" dirty="0"/>
          </a:p>
          <a:p>
            <a:pPr>
              <a:lnSpc>
                <a:spcPct val="90000"/>
              </a:lnSpc>
            </a:pPr>
            <a:r>
              <a:rPr lang="en-US" dirty="0"/>
              <a:t>Filters are well suited for taking clean water and making it cleaner. They are not </a:t>
            </a:r>
            <a:r>
              <a:rPr lang="en-US" dirty="0" smtClean="0"/>
              <a:t>a good choice for treating </a:t>
            </a:r>
            <a:r>
              <a:rPr lang="en-US" dirty="0"/>
              <a:t>very turbid surface waters</a:t>
            </a:r>
          </a:p>
          <a:p>
            <a:pPr>
              <a:lnSpc>
                <a:spcPct val="90000"/>
              </a:lnSpc>
            </a:pPr>
            <a:r>
              <a:rPr lang="en-US" dirty="0"/>
              <a:t>Pretreat using </a:t>
            </a:r>
            <a:r>
              <a:rPr lang="en-US" dirty="0" smtClean="0"/>
              <a:t>flocculation/floc blanket/plate (or tube) settlers</a:t>
            </a:r>
            <a:endParaRPr lang="en-US" dirty="0"/>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smtClean="0"/>
              <a:t>…Conclusions…</a:t>
            </a:r>
            <a:endParaRPr lang="en-US" dirty="0"/>
          </a:p>
        </p:txBody>
      </p:sp>
      <p:sp>
        <p:nvSpPr>
          <p:cNvPr id="103427" name="Rectangle 3"/>
          <p:cNvSpPr>
            <a:spLocks noGrp="1" noChangeArrowheads="1"/>
          </p:cNvSpPr>
          <p:nvPr>
            <p:ph idx="1"/>
          </p:nvPr>
        </p:nvSpPr>
        <p:spPr/>
        <p:txBody>
          <a:bodyPr/>
          <a:lstStyle/>
          <a:p>
            <a:r>
              <a:rPr lang="en-US" dirty="0" smtClean="0"/>
              <a:t>Filters could remove particles more efficiently if the _________ efficiency were increased</a:t>
            </a:r>
          </a:p>
          <a:p>
            <a:r>
              <a:rPr lang="en-US" dirty="0" err="1" smtClean="0"/>
              <a:t>StaRS</a:t>
            </a:r>
            <a:r>
              <a:rPr lang="en-US" dirty="0" smtClean="0"/>
              <a:t> 3 main advantages over RSF</a:t>
            </a:r>
          </a:p>
          <a:p>
            <a:pPr lvl="1"/>
            <a:r>
              <a:rPr lang="en-US" dirty="0" smtClean="0"/>
              <a:t>____________</a:t>
            </a:r>
          </a:p>
          <a:p>
            <a:pPr lvl="1"/>
            <a:r>
              <a:rPr lang="en-US" dirty="0" smtClean="0"/>
              <a:t>______________________________________</a:t>
            </a:r>
          </a:p>
          <a:p>
            <a:pPr lvl="1"/>
            <a:r>
              <a:rPr lang="en-US" dirty="0" smtClean="0"/>
              <a:t>Single valve control</a:t>
            </a:r>
          </a:p>
          <a:p>
            <a:r>
              <a:rPr lang="en-US" dirty="0" smtClean="0"/>
              <a:t>RSF (and </a:t>
            </a:r>
            <a:r>
              <a:rPr lang="en-US" dirty="0" err="1" smtClean="0"/>
              <a:t>StaRS</a:t>
            </a:r>
            <a:r>
              <a:rPr lang="en-US" dirty="0" smtClean="0"/>
              <a:t>) require pretreatment with coagulant</a:t>
            </a:r>
          </a:p>
          <a:p>
            <a:pPr marL="0" indent="0">
              <a:buNone/>
            </a:pPr>
            <a:endParaRPr lang="en-US" dirty="0"/>
          </a:p>
        </p:txBody>
      </p:sp>
      <p:sp>
        <p:nvSpPr>
          <p:cNvPr id="103428" name="Text Box 4"/>
          <p:cNvSpPr txBox="1">
            <a:spLocks noChangeArrowheads="1"/>
          </p:cNvSpPr>
          <p:nvPr/>
        </p:nvSpPr>
        <p:spPr bwMode="auto">
          <a:xfrm>
            <a:off x="1231414" y="3770666"/>
            <a:ext cx="4461478" cy="523220"/>
          </a:xfrm>
          <a:prstGeom prst="rect">
            <a:avLst/>
          </a:prstGeom>
          <a:noFill/>
          <a:ln w="12700">
            <a:noFill/>
            <a:miter lim="800000"/>
            <a:headEnd type="none" w="lg" len="med"/>
            <a:tailEnd type="none" w="lg" len="med"/>
          </a:ln>
          <a:effectLst/>
        </p:spPr>
        <p:txBody>
          <a:bodyPr wrap="none">
            <a:spAutoFit/>
          </a:bodyPr>
          <a:lstStyle/>
          <a:p>
            <a:r>
              <a:rPr lang="en-US" b="0" dirty="0" smtClean="0">
                <a:solidFill>
                  <a:schemeClr val="folHlink"/>
                </a:solidFill>
              </a:rPr>
              <a:t>Self backwashing (no pumps)</a:t>
            </a:r>
            <a:endParaRPr lang="en-US" b="0" dirty="0">
              <a:solidFill>
                <a:schemeClr val="folHlink"/>
              </a:solidFill>
            </a:endParaRPr>
          </a:p>
        </p:txBody>
      </p:sp>
      <p:sp>
        <p:nvSpPr>
          <p:cNvPr id="103429" name="Text Box 5"/>
          <p:cNvSpPr txBox="1">
            <a:spLocks noChangeArrowheads="1"/>
          </p:cNvSpPr>
          <p:nvPr/>
        </p:nvSpPr>
        <p:spPr bwMode="auto">
          <a:xfrm>
            <a:off x="1206014" y="4259616"/>
            <a:ext cx="4059125" cy="523220"/>
          </a:xfrm>
          <a:prstGeom prst="rect">
            <a:avLst/>
          </a:prstGeom>
          <a:noFill/>
          <a:ln w="12700">
            <a:noFill/>
            <a:miter lim="800000"/>
            <a:headEnd type="none" w="lg" len="med"/>
            <a:tailEnd type="none" w="lg" len="med"/>
          </a:ln>
          <a:effectLst/>
        </p:spPr>
        <p:txBody>
          <a:bodyPr wrap="none">
            <a:spAutoFit/>
          </a:bodyPr>
          <a:lstStyle/>
          <a:p>
            <a:r>
              <a:rPr lang="en-US" b="0" dirty="0" smtClean="0">
                <a:solidFill>
                  <a:schemeClr val="folHlink"/>
                </a:solidFill>
              </a:rPr>
              <a:t>Smaller filter area required</a:t>
            </a:r>
            <a:endParaRPr lang="en-US" b="0" dirty="0">
              <a:solidFill>
                <a:schemeClr val="folHlink"/>
              </a:solidFill>
            </a:endParaRPr>
          </a:p>
        </p:txBody>
      </p:sp>
      <p:sp>
        <p:nvSpPr>
          <p:cNvPr id="103430" name="Rectangle 6"/>
          <p:cNvSpPr>
            <a:spLocks noChangeArrowheads="1"/>
          </p:cNvSpPr>
          <p:nvPr/>
        </p:nvSpPr>
        <p:spPr bwMode="auto">
          <a:xfrm>
            <a:off x="3648098" y="2123526"/>
            <a:ext cx="1968500" cy="579437"/>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P spid="103430"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RSF have </a:t>
            </a:r>
            <a:r>
              <a:rPr lang="en-US" dirty="0" err="1" smtClean="0"/>
              <a:t>pC</a:t>
            </a:r>
            <a:r>
              <a:rPr lang="en-US" dirty="0" smtClean="0"/>
              <a:t>* of 1 to 1.5 under normal conditions (max influent turbidity is about 5 NTU)</a:t>
            </a:r>
          </a:p>
          <a:p>
            <a:r>
              <a:rPr lang="en-US" dirty="0" err="1" smtClean="0"/>
              <a:t>StaRS</a:t>
            </a:r>
            <a:r>
              <a:rPr lang="en-US" dirty="0" smtClean="0"/>
              <a:t> have </a:t>
            </a:r>
            <a:r>
              <a:rPr lang="en-US" dirty="0" err="1" smtClean="0"/>
              <a:t>pC</a:t>
            </a:r>
            <a:r>
              <a:rPr lang="en-US" dirty="0" smtClean="0"/>
              <a:t>* of 1 (preliminary data) </a:t>
            </a:r>
          </a:p>
          <a:p>
            <a:r>
              <a:rPr lang="en-US" dirty="0" smtClean="0"/>
              <a:t>SSF have </a:t>
            </a:r>
            <a:r>
              <a:rPr lang="en-US" dirty="0" err="1" smtClean="0"/>
              <a:t>pC</a:t>
            </a:r>
            <a:r>
              <a:rPr lang="en-US" dirty="0" smtClean="0"/>
              <a:t>* of 1 to 1.5, but they perform poorly if the water contains much colloidal clay</a:t>
            </a:r>
          </a:p>
          <a:p>
            <a:r>
              <a:rPr lang="en-US" dirty="0" smtClean="0"/>
              <a:t>Sand Filters CAN NOT treat turbid water</a:t>
            </a:r>
            <a:endParaRPr lang="en-US" dirty="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smtClean="0">
                <a:solidFill>
                  <a:schemeClr val="tx2"/>
                </a:solidFill>
              </a:rPr>
              <a:t>Slow Sand Filter</a:t>
            </a:r>
            <a:endParaRPr lang="en-US" sz="6000" dirty="0">
              <a:solidFill>
                <a:schemeClr val="tx2"/>
              </a:solidFill>
            </a:endParaRP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28"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a:t>
            </a:r>
            <a:r>
              <a:rPr lang="en-US" sz="1800" dirty="0" smtClean="0"/>
              <a:t>filter</a:t>
            </a:r>
          </a:p>
          <a:p>
            <a:r>
              <a:rPr lang="en-US" sz="1800" dirty="0" smtClean="0">
                <a:hlinkClick r:id="rId3"/>
              </a:rPr>
              <a:t>Enhanced Filter Performance by Fluidized-Bed Pretreatment with Al(OH)3(am): Observations and Model Simulation</a:t>
            </a:r>
            <a:r>
              <a:rPr lang="en-US" sz="1800" dirty="0" smtClean="0"/>
              <a:t/>
            </a:r>
            <a:br>
              <a:rPr lang="en-US" sz="1800" dirty="0" smtClean="0"/>
            </a:br>
            <a:r>
              <a:rPr lang="en-US" sz="1800" dirty="0" smtClean="0"/>
              <a:t>Po-</a:t>
            </a:r>
            <a:r>
              <a:rPr lang="en-US" sz="1800" dirty="0" err="1" smtClean="0"/>
              <a:t>Hsun</a:t>
            </a:r>
            <a:r>
              <a:rPr lang="en-US" sz="1800" dirty="0" smtClean="0"/>
              <a:t> Lin, Leonard W. Lion, and Monroe L. Weber-Shirk.</a:t>
            </a:r>
            <a:br>
              <a:rPr lang="en-US" sz="1800" dirty="0" smtClean="0"/>
            </a:br>
            <a:r>
              <a:rPr lang="en-US" sz="1800" dirty="0" smtClean="0"/>
              <a:t>Journal of Environmental Engineering 1, 389 (2011).</a:t>
            </a: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smtClean="0"/>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smtClean="0"/>
              <a:t>What is the parameter we are interested in measuring? _________________</a:t>
            </a:r>
          </a:p>
          <a:p>
            <a:r>
              <a:rPr lang="en-US" dirty="0" smtClean="0"/>
              <a:t>How could we make performance dimensionless? ____________</a:t>
            </a:r>
          </a:p>
          <a:p>
            <a:r>
              <a:rPr lang="en-US" dirty="0" smtClean="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a:solidFill>
                  <a:schemeClr val="folHlink"/>
                </a:solidFill>
              </a:rPr>
              <a:t>C/C</a:t>
            </a:r>
            <a:r>
              <a:rPr lang="en-US" sz="2400" b="0" i="1" baseline="-25000">
                <a:solidFill>
                  <a:schemeClr val="folHlink"/>
                </a:solidFill>
              </a:rPr>
              <a:t>0</a:t>
            </a:r>
            <a:r>
              <a:rPr lang="en-US" sz="2400" b="0" i="1">
                <a:solidFill>
                  <a:schemeClr val="folHlink"/>
                </a:solidFill>
              </a:rPr>
              <a:t> or pC*</a:t>
            </a:r>
            <a:endParaRPr lang="en-US" sz="2400" b="0" i="1" baseline="-2500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smtClean="0">
                <a:solidFill>
                  <a:schemeClr val="folHlink"/>
                </a:solidFill>
              </a:rPr>
              <a:t>Sticky? (</a:t>
            </a:r>
            <a:r>
              <a:rPr lang="en-US" sz="2400" b="0" dirty="0" smtClean="0">
                <a:solidFill>
                  <a:schemeClr val="folHlink"/>
                </a:solidFill>
                <a:latin typeface="Symbol" pitchFamily="18" charset="2"/>
              </a:rPr>
              <a:t>a</a:t>
            </a:r>
            <a:r>
              <a:rPr lang="en-US" sz="2400" b="0" dirty="0" smtClean="0">
                <a:solidFill>
                  <a:schemeClr val="folHlink"/>
                </a:solidFill>
              </a:rPr>
              <a:t> – attachment efficiency)</a:t>
            </a:r>
            <a:endParaRPr lang="en-US" sz="2400" b="0" dirty="0">
              <a:solidFill>
                <a:schemeClr val="folHlink"/>
              </a:solidFill>
            </a:endParaRP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24"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smtClean="0">
                <a:solidFill>
                  <a:schemeClr val="accent4"/>
                </a:solidFill>
              </a:rPr>
              <a:t>Performance = f(forces, geometry)</a:t>
            </a:r>
            <a:endParaRPr lang="en-US" b="0" dirty="0">
              <a:solidFill>
                <a:schemeClr val="accent4"/>
              </a:solidFill>
            </a:endParaRPr>
          </a:p>
        </p:txBody>
      </p:sp>
      <p:sp>
        <p:nvSpPr>
          <p:cNvPr id="23" name="Line 20"/>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a:t>
            </a:r>
            <a:r>
              <a:rPr lang="en-US" sz="2400" dirty="0" smtClean="0"/>
              <a:t>0.7 </a:t>
            </a:r>
            <a:r>
              <a:rPr lang="en-US" sz="2400" dirty="0"/>
              <a:t>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smtClean="0"/>
              <a:t>V</a:t>
            </a:r>
            <a:r>
              <a:rPr lang="en-US" sz="2400" baseline="-25000" dirty="0" err="1" smtClean="0"/>
              <a:t>Fi</a:t>
            </a:r>
            <a:r>
              <a:rPr lang="en-US" sz="2400" dirty="0" smtClean="0"/>
              <a:t> </a:t>
            </a:r>
            <a:r>
              <a:rPr lang="en-US" sz="2400" dirty="0"/>
              <a:t>varies between </a:t>
            </a:r>
            <a:r>
              <a:rPr lang="en-US" sz="2400" dirty="0" smtClean="0"/>
              <a:t>0.03 mm/s </a:t>
            </a:r>
            <a:r>
              <a:rPr lang="en-US" sz="2400" dirty="0"/>
              <a:t>(SSF) and </a:t>
            </a:r>
            <a:r>
              <a:rPr lang="en-US" sz="2400" dirty="0" smtClean="0"/>
              <a:t>2.8 mm/s </a:t>
            </a:r>
            <a:r>
              <a:rPr lang="en-US" sz="2400" dirty="0"/>
              <a:t>(RSF)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smtClean="0"/>
              <a:t>Flow through SSF, RSF, and </a:t>
            </a:r>
            <a:r>
              <a:rPr lang="en-US" sz="2800" dirty="0" err="1" smtClean="0"/>
              <a:t>StaRS</a:t>
            </a:r>
            <a:r>
              <a:rPr lang="en-US" sz="2800" dirty="0" smtClean="0"/>
              <a:t> is laminar during filtration</a:t>
            </a:r>
            <a:endParaRPr lang="en-US" sz="2800" dirty="0"/>
          </a:p>
        </p:txBody>
      </p:sp>
      <p:graphicFrame>
        <p:nvGraphicFramePr>
          <p:cNvPr id="79877" name="Object 5"/>
          <p:cNvGraphicFramePr>
            <a:graphicFrameLocks noChangeAspect="1"/>
          </p:cNvGraphicFramePr>
          <p:nvPr/>
        </p:nvGraphicFramePr>
        <p:xfrm>
          <a:off x="3629025" y="4441825"/>
          <a:ext cx="3048000" cy="1150938"/>
        </p:xfrm>
        <a:graphic>
          <a:graphicData uri="http://schemas.openxmlformats.org/presentationml/2006/ole">
            <mc:AlternateContent xmlns:mc="http://schemas.openxmlformats.org/markup-compatibility/2006">
              <mc:Choice xmlns:v="urn:schemas-microsoft-com:vml" Requires="v">
                <p:oleObj spid="_x0000_s80131" name="Equation" r:id="rId4" imgW="4508280" imgH="1701720" progId="Equation.DSMT4">
                  <p:embed/>
                </p:oleObj>
              </mc:Choice>
              <mc:Fallback>
                <p:oleObj name="Equation" r:id="rId4" imgW="4508280" imgH="170172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9025" y="4441825"/>
                        <a:ext cx="3048000" cy="11509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79878" name="Object 6"/>
          <p:cNvGraphicFramePr>
            <a:graphicFrameLocks noChangeAspect="1"/>
          </p:cNvGraphicFramePr>
          <p:nvPr/>
        </p:nvGraphicFramePr>
        <p:xfrm>
          <a:off x="1463675" y="4770438"/>
          <a:ext cx="990600" cy="736600"/>
        </p:xfrm>
        <a:graphic>
          <a:graphicData uri="http://schemas.openxmlformats.org/presentationml/2006/ole">
            <mc:AlternateContent xmlns:mc="http://schemas.openxmlformats.org/markup-compatibility/2006">
              <mc:Choice xmlns:v="urn:schemas-microsoft-com:vml" Requires="v">
                <p:oleObj spid="_x0000_s80132" name="Equation" r:id="rId6" imgW="990360" imgH="736560" progId="Equation.DSMT4">
                  <p:embed/>
                </p:oleObj>
              </mc:Choice>
              <mc:Fallback>
                <p:oleObj name="Equation" r:id="rId6" imgW="990360" imgH="736560" progId="Equation.DSMT4">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3675" y="4770438"/>
                        <a:ext cx="990600" cy="736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aphicFrame>
        <p:nvGraphicFramePr>
          <p:cNvPr id="81960" name="Object 40"/>
          <p:cNvGraphicFramePr>
            <a:graphicFrameLocks noChangeAspect="1"/>
          </p:cNvGraphicFramePr>
          <p:nvPr/>
        </p:nvGraphicFramePr>
        <p:xfrm>
          <a:off x="952500" y="5948363"/>
          <a:ext cx="381000" cy="419100"/>
        </p:xfrm>
        <a:graphic>
          <a:graphicData uri="http://schemas.openxmlformats.org/presentationml/2006/ole">
            <mc:AlternateContent xmlns:mc="http://schemas.openxmlformats.org/markup-compatibility/2006">
              <mc:Choice xmlns:v="urn:schemas-microsoft-com:vml" Requires="v">
                <p:oleObj spid="_x0000_s82214" name="Equation" r:id="rId4" imgW="380880" imgH="419040" progId="Equation.DSMT4">
                  <p:embed/>
                </p:oleObj>
              </mc:Choice>
              <mc:Fallback>
                <p:oleObj name="Equation" r:id="rId4" imgW="380880" imgH="419040" progId="Equation.DSMT4">
                  <p:embed/>
                  <p:pic>
                    <p:nvPicPr>
                      <p:cNvPr id="0"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 y="5948363"/>
                        <a:ext cx="3810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61" name="Object 41"/>
          <p:cNvGraphicFramePr>
            <a:graphicFrameLocks noChangeAspect="1"/>
          </p:cNvGraphicFramePr>
          <p:nvPr/>
        </p:nvGraphicFramePr>
        <p:xfrm>
          <a:off x="4129088" y="5965825"/>
          <a:ext cx="482600" cy="381000"/>
        </p:xfrm>
        <a:graphic>
          <a:graphicData uri="http://schemas.openxmlformats.org/presentationml/2006/ole">
            <mc:AlternateContent xmlns:mc="http://schemas.openxmlformats.org/markup-compatibility/2006">
              <mc:Choice xmlns:v="urn:schemas-microsoft-com:vml" Requires="v">
                <p:oleObj spid="_x0000_s82215" name="Equation" r:id="rId6" imgW="482400" imgH="380880" progId="Equation.DSMT4">
                  <p:embed/>
                </p:oleObj>
              </mc:Choice>
              <mc:Fallback>
                <p:oleObj name="Equation" r:id="rId6" imgW="482400" imgH="380880" progId="Equation.DSMT4">
                  <p:embed/>
                  <p:pic>
                    <p:nvPicPr>
                      <p:cNvPr id="0"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9088" y="5965825"/>
                        <a:ext cx="4826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smtClean="0"/>
              <a:t>Dimensionless Force Ratios</a:t>
            </a:r>
            <a:endParaRPr lang="en-US" dirty="0"/>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smtClean="0"/>
              <a:t>Reynolds Number</a:t>
            </a:r>
          </a:p>
          <a:p>
            <a:pPr>
              <a:lnSpc>
                <a:spcPct val="150000"/>
              </a:lnSpc>
            </a:pPr>
            <a:r>
              <a:rPr lang="en-US" dirty="0" smtClean="0"/>
              <a:t>Froude Number</a:t>
            </a:r>
          </a:p>
          <a:p>
            <a:pPr>
              <a:lnSpc>
                <a:spcPct val="150000"/>
              </a:lnSpc>
            </a:pPr>
            <a:r>
              <a:rPr lang="en-US" dirty="0" smtClean="0"/>
              <a:t>Weber Number</a:t>
            </a:r>
          </a:p>
          <a:p>
            <a:pPr>
              <a:lnSpc>
                <a:spcPct val="150000"/>
              </a:lnSpc>
            </a:pPr>
            <a:r>
              <a:rPr lang="en-US" dirty="0" smtClean="0"/>
              <a:t>Mach Number</a:t>
            </a:r>
          </a:p>
          <a:p>
            <a:pPr>
              <a:lnSpc>
                <a:spcPct val="150000"/>
              </a:lnSpc>
            </a:pPr>
            <a:r>
              <a:rPr lang="en-US" dirty="0" smtClean="0"/>
              <a:t>Pressure/Drag Coefficients</a:t>
            </a:r>
          </a:p>
          <a:p>
            <a:pPr lvl="1">
              <a:lnSpc>
                <a:spcPct val="150000"/>
              </a:lnSpc>
            </a:pPr>
            <a:r>
              <a:rPr lang="en-US" sz="2000" dirty="0" smtClean="0"/>
              <a:t>(dependent parameters that we </a:t>
            </a:r>
            <a:br>
              <a:rPr lang="en-US" sz="2000" dirty="0" smtClean="0"/>
            </a:br>
            <a:r>
              <a:rPr lang="en-US" sz="2000" dirty="0" smtClean="0"/>
              <a:t>measure experimentally)</a:t>
            </a:r>
            <a:endParaRPr lang="en-US" sz="2000" dirty="0"/>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672818"/>
            <a:ext cx="1097433" cy="418854"/>
          </a:xfrm>
          <a:prstGeom prst="rect">
            <a:avLst/>
          </a:prstGeom>
        </p:spPr>
      </p:pic>
      <p:pic>
        <p:nvPicPr>
          <p:cNvPr id="4" name="Picture 3"/>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89" y="1824163"/>
            <a:ext cx="1190715" cy="433486"/>
          </a:xfrm>
          <a:prstGeom prst="rect">
            <a:avLst/>
          </a:prstGeom>
        </p:spPr>
      </p:pic>
      <p:pic>
        <p:nvPicPr>
          <p:cNvPr id="5" name="Picture 4"/>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69184" y="1855257"/>
            <a:ext cx="1064510" cy="371298"/>
          </a:xfrm>
          <a:prstGeom prst="rect">
            <a:avLst/>
          </a:prstGeom>
        </p:spPr>
      </p:pic>
      <p:pic>
        <p:nvPicPr>
          <p:cNvPr id="7" name="Picture 6"/>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114224" y="2698227"/>
            <a:ext cx="1128527" cy="431657"/>
          </a:xfrm>
          <a:prstGeom prst="rect">
            <a:avLst/>
          </a:prstGeom>
        </p:spPr>
      </p:pic>
      <p:pic>
        <p:nvPicPr>
          <p:cNvPr id="8" name="Picture 7"/>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95806" y="2785413"/>
            <a:ext cx="930989" cy="301794"/>
          </a:xfrm>
          <a:prstGeom prst="rect">
            <a:avLst/>
          </a:prstGeom>
        </p:spPr>
      </p:pic>
      <p:pic>
        <p:nvPicPr>
          <p:cNvPr id="9" name="Picture 8"/>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114224" y="3401458"/>
            <a:ext cx="1273022" cy="435315"/>
          </a:xfrm>
          <a:prstGeom prst="rect">
            <a:avLst/>
          </a:prstGeom>
        </p:spPr>
      </p:pic>
      <p:pic>
        <p:nvPicPr>
          <p:cNvPr id="10" name="Picture 9"/>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241532" y="3476766"/>
            <a:ext cx="885263" cy="320085"/>
          </a:xfrm>
          <a:prstGeom prst="rect">
            <a:avLst/>
          </a:prstGeom>
        </p:spPr>
      </p:pic>
      <p:pic>
        <p:nvPicPr>
          <p:cNvPr id="11" name="Picture 10"/>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148949" y="4404750"/>
            <a:ext cx="952938" cy="371298"/>
          </a:xfrm>
          <a:prstGeom prst="rect">
            <a:avLst/>
          </a:prstGeom>
        </p:spPr>
      </p:pic>
      <p:pic>
        <p:nvPicPr>
          <p:cNvPr id="12" name="Picture 11"/>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00594" y="4369514"/>
            <a:ext cx="1201689" cy="435315"/>
          </a:xfrm>
          <a:prstGeom prst="rect">
            <a:avLst/>
          </a:prstGeom>
        </p:spPr>
      </p:pic>
      <p:pic>
        <p:nvPicPr>
          <p:cNvPr id="13" name="Picture 12"/>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1" y="5203098"/>
            <a:ext cx="1677244" cy="303623"/>
          </a:xfrm>
          <a:prstGeom prst="rect">
            <a:avLst/>
          </a:prstGeom>
        </p:spPr>
      </p:pic>
      <p:pic>
        <p:nvPicPr>
          <p:cNvPr id="14" name="Picture 13"/>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436137" y="5897531"/>
            <a:ext cx="1613227" cy="457264"/>
          </a:xfrm>
          <a:prstGeom prst="rect">
            <a:avLst/>
          </a:prstGeom>
        </p:spPr>
      </p:pic>
      <p:pic>
        <p:nvPicPr>
          <p:cNvPr id="15" name="Picture 14"/>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5" y="5924935"/>
            <a:ext cx="1433979" cy="429828"/>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a:t>Gravity</a:t>
            </a:r>
          </a:p>
        </p:txBody>
      </p:sp>
      <p:graphicFrame>
        <p:nvGraphicFramePr>
          <p:cNvPr id="275459" name="Object 3"/>
          <p:cNvGraphicFramePr>
            <a:graphicFrameLocks noChangeAspect="1"/>
          </p:cNvGraphicFramePr>
          <p:nvPr/>
        </p:nvGraphicFramePr>
        <p:xfrm>
          <a:off x="3992563" y="5267325"/>
          <a:ext cx="2374900" cy="889000"/>
        </p:xfrm>
        <a:graphic>
          <a:graphicData uri="http://schemas.openxmlformats.org/presentationml/2006/ole">
            <mc:AlternateContent xmlns:mc="http://schemas.openxmlformats.org/markup-compatibility/2006">
              <mc:Choice xmlns:v="urn:schemas-microsoft-com:vml" Requires="v">
                <p:oleObj spid="_x0000_s1267722" name="Equation" r:id="rId6" imgW="2374560" imgH="888840" progId="Equation.DSMT4">
                  <p:embed/>
                </p:oleObj>
              </mc:Choice>
              <mc:Fallback>
                <p:oleObj name="Equation" r:id="rId6" imgW="2374560" imgH="8888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2563" y="5267325"/>
                        <a:ext cx="23749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5460" name="Object 4"/>
          <p:cNvGraphicFramePr>
            <a:graphicFrameLocks noChangeAspect="1"/>
          </p:cNvGraphicFramePr>
          <p:nvPr/>
        </p:nvGraphicFramePr>
        <p:xfrm>
          <a:off x="4229100" y="2424113"/>
          <a:ext cx="2260600" cy="863600"/>
        </p:xfrm>
        <a:graphic>
          <a:graphicData uri="http://schemas.openxmlformats.org/presentationml/2006/ole">
            <mc:AlternateContent xmlns:mc="http://schemas.openxmlformats.org/markup-compatibility/2006">
              <mc:Choice xmlns:v="urn:schemas-microsoft-com:vml" Requires="v">
                <p:oleObj spid="_x0000_s1267723" name="Equation" r:id="rId8" imgW="2260440" imgH="863280" progId="Equation.DSMT4">
                  <p:embed/>
                </p:oleObj>
              </mc:Choice>
              <mc:Fallback>
                <p:oleObj name="Equation" r:id="rId8" imgW="2260440" imgH="86328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9100" y="2424113"/>
                        <a:ext cx="22606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aphicFrame>
        <p:nvGraphicFramePr>
          <p:cNvPr id="275473" name="Object 17"/>
          <p:cNvGraphicFramePr>
            <a:graphicFrameLocks noChangeAspect="1"/>
          </p:cNvGraphicFramePr>
          <p:nvPr/>
        </p:nvGraphicFramePr>
        <p:xfrm>
          <a:off x="4702175" y="3794125"/>
          <a:ext cx="952500" cy="850900"/>
        </p:xfrm>
        <a:graphic>
          <a:graphicData uri="http://schemas.openxmlformats.org/presentationml/2006/ole">
            <mc:AlternateContent xmlns:mc="http://schemas.openxmlformats.org/markup-compatibility/2006">
              <mc:Choice xmlns:v="urn:schemas-microsoft-com:vml" Requires="v">
                <p:oleObj spid="_x0000_s1267724" name="Equation" r:id="rId10" imgW="952200" imgH="850680" progId="Equation.DSMT4">
                  <p:embed/>
                </p:oleObj>
              </mc:Choice>
              <mc:Fallback>
                <p:oleObj name="Equation" r:id="rId10" imgW="952200" imgH="850680" progId="Equation.DSMT4">
                  <p:embed/>
                  <p:pic>
                    <p:nvPicPr>
                      <p:cNvPr id="0"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2175" y="3794125"/>
                        <a:ext cx="9525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graphicFrame>
        <p:nvGraphicFramePr>
          <p:cNvPr id="275491" name="Object 35"/>
          <p:cNvGraphicFramePr>
            <a:graphicFrameLocks noChangeAspect="1"/>
          </p:cNvGraphicFramePr>
          <p:nvPr/>
        </p:nvGraphicFramePr>
        <p:xfrm>
          <a:off x="7288213" y="2316163"/>
          <a:ext cx="990600" cy="876300"/>
        </p:xfrm>
        <a:graphic>
          <a:graphicData uri="http://schemas.openxmlformats.org/presentationml/2006/ole">
            <mc:AlternateContent xmlns:mc="http://schemas.openxmlformats.org/markup-compatibility/2006">
              <mc:Choice xmlns:v="urn:schemas-microsoft-com:vml" Requires="v">
                <p:oleObj spid="_x0000_s1267725" name="Equation" r:id="rId12" imgW="990360" imgH="876240" progId="Equation.DSMT4">
                  <p:embed/>
                </p:oleObj>
              </mc:Choice>
              <mc:Fallback>
                <p:oleObj name="Equation" r:id="rId12" imgW="990360" imgH="876240" progId="Equation.DSMT4">
                  <p:embed/>
                  <p:pic>
                    <p:nvPicPr>
                      <p:cNvPr id="0" name="Picture 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8213" y="2316163"/>
                        <a:ext cx="990600"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5492" name="Object 36"/>
          <p:cNvGraphicFramePr>
            <a:graphicFrameLocks noChangeAspect="1"/>
          </p:cNvGraphicFramePr>
          <p:nvPr/>
        </p:nvGraphicFramePr>
        <p:xfrm>
          <a:off x="7207250" y="3633788"/>
          <a:ext cx="1346200" cy="1181100"/>
        </p:xfrm>
        <a:graphic>
          <a:graphicData uri="http://schemas.openxmlformats.org/presentationml/2006/ole">
            <mc:AlternateContent xmlns:mc="http://schemas.openxmlformats.org/markup-compatibility/2006">
              <mc:Choice xmlns:v="urn:schemas-microsoft-com:vml" Requires="v">
                <p:oleObj spid="_x0000_s1267726" name="Equation" r:id="rId14" imgW="1346040" imgH="1180800" progId="Equation.DSMT4">
                  <p:embed/>
                </p:oleObj>
              </mc:Choice>
              <mc:Fallback>
                <p:oleObj name="Equation" r:id="rId14" imgW="1346040" imgH="1180800" progId="Equation.DSMT4">
                  <p:embed/>
                  <p:pic>
                    <p:nvPicPr>
                      <p:cNvPr id="0" name="Picture 3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250" y="3633788"/>
                        <a:ext cx="1346200"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5493" name="Object 37"/>
          <p:cNvGraphicFramePr>
            <a:graphicFrameLocks noChangeAspect="1"/>
          </p:cNvGraphicFramePr>
          <p:nvPr/>
        </p:nvGraphicFramePr>
        <p:xfrm>
          <a:off x="6553200" y="5267325"/>
          <a:ext cx="2374900" cy="850900"/>
        </p:xfrm>
        <a:graphic>
          <a:graphicData uri="http://schemas.openxmlformats.org/presentationml/2006/ole">
            <mc:AlternateContent xmlns:mc="http://schemas.openxmlformats.org/markup-compatibility/2006">
              <mc:Choice xmlns:v="urn:schemas-microsoft-com:vml" Requires="v">
                <p:oleObj spid="_x0000_s1267727" name="Equation" r:id="rId16" imgW="2374560" imgH="850680" progId="Equation.DSMT4">
                  <p:embed/>
                </p:oleObj>
              </mc:Choice>
              <mc:Fallback>
                <p:oleObj name="Equation" r:id="rId16" imgW="2374560" imgH="850680" progId="Equation.DSMT4">
                  <p:embed/>
                  <p:pic>
                    <p:nvPicPr>
                      <p:cNvPr id="0" name="Picture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53200" y="5267325"/>
                        <a:ext cx="23749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graphicFrame>
        <p:nvGraphicFramePr>
          <p:cNvPr id="277544" name="Object 40"/>
          <p:cNvGraphicFramePr>
            <a:graphicFrameLocks noChangeAspect="1"/>
          </p:cNvGraphicFramePr>
          <p:nvPr/>
        </p:nvGraphicFramePr>
        <p:xfrm>
          <a:off x="5239154" y="5656263"/>
          <a:ext cx="2357437" cy="804862"/>
        </p:xfrm>
        <a:graphic>
          <a:graphicData uri="http://schemas.openxmlformats.org/presentationml/2006/ole">
            <mc:AlternateContent xmlns:mc="http://schemas.openxmlformats.org/markup-compatibility/2006">
              <mc:Choice xmlns:v="urn:schemas-microsoft-com:vml" Requires="v">
                <p:oleObj spid="_x0000_s278183" name="Equation" r:id="rId4" imgW="2349360" imgH="812520" progId="Equation.DSMT4">
                  <p:embed/>
                </p:oleObj>
              </mc:Choice>
              <mc:Fallback>
                <p:oleObj name="Equation" r:id="rId4" imgW="2349360" imgH="812520" progId="Equation.DSMT4">
                  <p:embed/>
                  <p:pic>
                    <p:nvPicPr>
                      <p:cNvPr id="0"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9154" y="5656263"/>
                        <a:ext cx="2357437" cy="804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7545" name="Object 41"/>
          <p:cNvGraphicFramePr>
            <a:graphicFrameLocks noChangeAspect="1"/>
          </p:cNvGraphicFramePr>
          <p:nvPr/>
        </p:nvGraphicFramePr>
        <p:xfrm>
          <a:off x="6242050" y="2052638"/>
          <a:ext cx="2174875" cy="844550"/>
        </p:xfrm>
        <a:graphic>
          <a:graphicData uri="http://schemas.openxmlformats.org/presentationml/2006/ole">
            <mc:AlternateContent xmlns:mc="http://schemas.openxmlformats.org/markup-compatibility/2006">
              <mc:Choice xmlns:v="urn:schemas-microsoft-com:vml" Requires="v">
                <p:oleObj spid="_x0000_s278184" name="Equation" r:id="rId6" imgW="2184120" imgH="838080" progId="Equation.DSMT4">
                  <p:embed/>
                </p:oleObj>
              </mc:Choice>
              <mc:Fallback>
                <p:oleObj name="Equation" r:id="rId6" imgW="2184120" imgH="838080" progId="Equation.DSMT4">
                  <p:embed/>
                  <p:pic>
                    <p:nvPicPr>
                      <p:cNvPr id="0"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2050" y="2052638"/>
                        <a:ext cx="2174875"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7546" name="Object 42"/>
          <p:cNvGraphicFramePr>
            <a:graphicFrameLocks noChangeAspect="1"/>
          </p:cNvGraphicFramePr>
          <p:nvPr/>
        </p:nvGraphicFramePr>
        <p:xfrm>
          <a:off x="8512175" y="1983760"/>
          <a:ext cx="631825" cy="896938"/>
        </p:xfrm>
        <a:graphic>
          <a:graphicData uri="http://schemas.openxmlformats.org/presentationml/2006/ole">
            <mc:AlternateContent xmlns:mc="http://schemas.openxmlformats.org/markup-compatibility/2006">
              <mc:Choice xmlns:v="urn:schemas-microsoft-com:vml" Requires="v">
                <p:oleObj spid="_x0000_s278185" name="Equation" r:id="rId8" imgW="634680" imgH="888840" progId="Equation.DSMT4">
                  <p:embed/>
                </p:oleObj>
              </mc:Choice>
              <mc:Fallback>
                <p:oleObj name="Equation" r:id="rId8" imgW="634680" imgH="888840" progId="Equation.DSMT4">
                  <p:embed/>
                  <p:pic>
                    <p:nvPicPr>
                      <p:cNvPr id="0" name="Picture 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2175" y="1983760"/>
                        <a:ext cx="631825"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graphicFrame>
        <p:nvGraphicFramePr>
          <p:cNvPr id="277548" name="Object 44"/>
          <p:cNvGraphicFramePr>
            <a:graphicFrameLocks noChangeAspect="1"/>
          </p:cNvGraphicFramePr>
          <p:nvPr/>
        </p:nvGraphicFramePr>
        <p:xfrm>
          <a:off x="3824646" y="2473325"/>
          <a:ext cx="2249488" cy="806450"/>
        </p:xfrm>
        <a:graphic>
          <a:graphicData uri="http://schemas.openxmlformats.org/presentationml/2006/ole">
            <mc:AlternateContent xmlns:mc="http://schemas.openxmlformats.org/markup-compatibility/2006">
              <mc:Choice xmlns:v="urn:schemas-microsoft-com:vml" Requires="v">
                <p:oleObj spid="_x0000_s278186" name="Equation" r:id="rId10" imgW="2260440" imgH="812520" progId="Equation.DSMT4">
                  <p:embed/>
                </p:oleObj>
              </mc:Choice>
              <mc:Fallback>
                <p:oleObj name="Equation" r:id="rId10" imgW="2260440" imgH="812520" progId="Equation.DSMT4">
                  <p:embed/>
                  <p:pic>
                    <p:nvPicPr>
                      <p:cNvPr id="0" name="Picture 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4646" y="2473325"/>
                        <a:ext cx="2249488"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smtClean="0"/>
              <a:t>d</a:t>
            </a:r>
            <a:r>
              <a:rPr lang="en-US" sz="2400" b="0" baseline="-25000" dirty="0" smtClean="0"/>
              <a:t>c</a:t>
            </a:r>
            <a:r>
              <a:rPr lang="en-US" sz="2400" b="0" dirty="0" smtClean="0"/>
              <a:t> </a:t>
            </a:r>
            <a:r>
              <a:rPr lang="en-US" sz="2400" b="0" dirty="0"/>
              <a:t>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graphicFrame>
        <p:nvGraphicFramePr>
          <p:cNvPr id="277552" name="Object 48"/>
          <p:cNvGraphicFramePr>
            <a:graphicFrameLocks noChangeAspect="1"/>
          </p:cNvGraphicFramePr>
          <p:nvPr/>
        </p:nvGraphicFramePr>
        <p:xfrm>
          <a:off x="595313" y="5711825"/>
          <a:ext cx="1089025" cy="735013"/>
        </p:xfrm>
        <a:graphic>
          <a:graphicData uri="http://schemas.openxmlformats.org/presentationml/2006/ole">
            <mc:AlternateContent xmlns:mc="http://schemas.openxmlformats.org/markup-compatibility/2006">
              <mc:Choice xmlns:v="urn:schemas-microsoft-com:vml" Requires="v">
                <p:oleObj spid="_x0000_s278187" name="Equation" r:id="rId12" imgW="1091880" imgH="736560" progId="Equation.DSMT4">
                  <p:embed/>
                </p:oleObj>
              </mc:Choice>
              <mc:Fallback>
                <p:oleObj name="Equation" r:id="rId12" imgW="1091880" imgH="736560" progId="Equation.DSMT4">
                  <p:embed/>
                  <p:pic>
                    <p:nvPicPr>
                      <p:cNvPr id="0" name="Picture 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5313" y="5711825"/>
                        <a:ext cx="1089025" cy="7350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4"/>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graphicFrame>
        <p:nvGraphicFramePr>
          <p:cNvPr id="74759" name="Object 7"/>
          <p:cNvGraphicFramePr>
            <a:graphicFrameLocks noChangeAspect="1"/>
          </p:cNvGraphicFramePr>
          <p:nvPr>
            <p:extLst>
              <p:ext uri="{D42A27DB-BD31-4B8C-83A1-F6EECF244321}">
                <p14:modId xmlns:p14="http://schemas.microsoft.com/office/powerpoint/2010/main" val="1091753550"/>
              </p:ext>
            </p:extLst>
          </p:nvPr>
        </p:nvGraphicFramePr>
        <p:xfrm>
          <a:off x="407988" y="7069681"/>
          <a:ext cx="1098550" cy="846137"/>
        </p:xfrm>
        <a:graphic>
          <a:graphicData uri="http://schemas.openxmlformats.org/presentationml/2006/ole">
            <mc:AlternateContent xmlns:mc="http://schemas.openxmlformats.org/markup-compatibility/2006">
              <mc:Choice xmlns:v="urn:schemas-microsoft-com:vml" Requires="v">
                <p:oleObj spid="_x0000_s75020" name="Equation" r:id="rId5" imgW="1104840" imgH="850680" progId="Equation.DSMT4">
                  <p:embed/>
                </p:oleObj>
              </mc:Choice>
              <mc:Fallback>
                <p:oleObj name="Equation" r:id="rId5" imgW="1104840" imgH="850680" progId="Equation.DSMT4">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8" y="7069681"/>
                        <a:ext cx="1098550" cy="846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60" name="Object 8"/>
          <p:cNvGraphicFramePr>
            <a:graphicFrameLocks noChangeAspect="1"/>
          </p:cNvGraphicFramePr>
          <p:nvPr>
            <p:extLst>
              <p:ext uri="{D42A27DB-BD31-4B8C-83A1-F6EECF244321}">
                <p14:modId xmlns:p14="http://schemas.microsoft.com/office/powerpoint/2010/main" val="540999968"/>
              </p:ext>
            </p:extLst>
          </p:nvPr>
        </p:nvGraphicFramePr>
        <p:xfrm>
          <a:off x="2573338" y="7076031"/>
          <a:ext cx="1035050" cy="808037"/>
        </p:xfrm>
        <a:graphic>
          <a:graphicData uri="http://schemas.openxmlformats.org/presentationml/2006/ole">
            <mc:AlternateContent xmlns:mc="http://schemas.openxmlformats.org/markup-compatibility/2006">
              <mc:Choice xmlns:v="urn:schemas-microsoft-com:vml" Requires="v">
                <p:oleObj spid="_x0000_s75021" name="Equation" r:id="rId7" imgW="1041120" imgH="812520" progId="Equation.DSMT4">
                  <p:embed/>
                </p:oleObj>
              </mc:Choice>
              <mc:Fallback>
                <p:oleObj name="Equation" r:id="rId7" imgW="1041120" imgH="812520" progId="Equation.DSMT4">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3338" y="7076031"/>
                        <a:ext cx="1035050" cy="808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mc:AlternateContent xmlns:mc="http://schemas.openxmlformats.org/markup-compatibility/2006" xmlns:a14="http://schemas.microsoft.com/office/drawing/2010/main">
        <mc:Choice Requires="a14">
          <p:sp>
            <p:nvSpPr>
              <p:cNvPr id="2" name="Rectangle 1"/>
              <p:cNvSpPr/>
              <p:nvPr/>
            </p:nvSpPr>
            <p:spPr>
              <a:xfrm>
                <a:off x="7932738" y="4765510"/>
                <a:ext cx="35298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a:rPr>
                        <m:t>𝜙</m:t>
                      </m:r>
                    </m:oMath>
                  </m:oMathPara>
                </a14:m>
                <a:endParaRPr lang="en-US" sz="1400" dirty="0"/>
              </a:p>
            </p:txBody>
          </p:sp>
        </mc:Choice>
        <mc:Fallback xmlns="">
          <p:sp>
            <p:nvSpPr>
              <p:cNvPr id="2" name="Rectangle 1"/>
              <p:cNvSpPr>
                <a:spLocks noRot="1" noChangeAspect="1" noMove="1" noResize="1" noEditPoints="1" noAdjustHandles="1" noChangeArrowheads="1" noChangeShapeType="1" noTextEdit="1"/>
              </p:cNvSpPr>
              <p:nvPr/>
            </p:nvSpPr>
            <p:spPr>
              <a:xfrm>
                <a:off x="7932738" y="4765510"/>
                <a:ext cx="352982" cy="307777"/>
              </a:xfrm>
              <a:prstGeom prst="rect">
                <a:avLst/>
              </a:prstGeom>
              <a:blipFill rotWithShape="1">
                <a:blip r:embed="rId9"/>
                <a:stretch>
                  <a:fillRect b="-10000"/>
                </a:stretch>
              </a:blipFill>
            </p:spPr>
            <p:txBody>
              <a:bodyPr/>
              <a:lstStyle/>
              <a:p>
                <a:r>
                  <a:rPr lang="en-US">
                    <a:noFill/>
                  </a:rPr>
                  <a:t> </a:t>
                </a:r>
              </a:p>
            </p:txBody>
          </p:sp>
        </mc:Fallback>
      </mc:AlternateContent>
      <p:pic>
        <p:nvPicPr>
          <p:cNvPr id="74939" name="Picture 1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7838" y="5763175"/>
            <a:ext cx="22098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6.01295E-7 L 2.5E-6 -0.16351 " pathEditMode="relative" rAng="0" ptsTypes="AA">
                                      <p:cBhvr>
                                        <p:cTn id="22" dur="100" fill="hold"/>
                                        <p:tgtEl>
                                          <p:spTgt spid="74759"/>
                                        </p:tgtEl>
                                        <p:attrNameLst>
                                          <p:attrName>ppt_x</p:attrName>
                                          <p:attrName>ppt_y</p:attrName>
                                        </p:attrNameLst>
                                      </p:cBhvr>
                                      <p:rCtr x="0" y="-8187"/>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8.33333E-7 -4.62535E-7 L -8.33333E-7 -0.16351 " pathEditMode="relative" rAng="0" ptsTypes="AA">
                                      <p:cBhvr>
                                        <p:cTn id="26" dur="100" fill="hold"/>
                                        <p:tgtEl>
                                          <p:spTgt spid="74760"/>
                                        </p:tgtEl>
                                        <p:attrNameLst>
                                          <p:attrName>ppt_x</p:attrName>
                                          <p:attrName>ppt_y</p:attrName>
                                        </p:attrNameLst>
                                      </p:cBhvr>
                                      <p:rCtr x="0" y="-8187"/>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Write the functional relationship</a:t>
            </a:r>
          </a:p>
        </p:txBody>
      </p:sp>
      <p:graphicFrame>
        <p:nvGraphicFramePr>
          <p:cNvPr id="75780" name="Object 4"/>
          <p:cNvGraphicFramePr>
            <a:graphicFrameLocks noChangeAspect="1"/>
          </p:cNvGraphicFramePr>
          <p:nvPr>
            <p:extLst>
              <p:ext uri="{D42A27DB-BD31-4B8C-83A1-F6EECF244321}">
                <p14:modId xmlns:p14="http://schemas.microsoft.com/office/powerpoint/2010/main" val="1835592861"/>
              </p:ext>
            </p:extLst>
          </p:nvPr>
        </p:nvGraphicFramePr>
        <p:xfrm>
          <a:off x="559154" y="3162300"/>
          <a:ext cx="3759200" cy="508000"/>
        </p:xfrm>
        <a:graphic>
          <a:graphicData uri="http://schemas.openxmlformats.org/presentationml/2006/ole">
            <mc:AlternateContent xmlns:mc="http://schemas.openxmlformats.org/markup-compatibility/2006">
              <mc:Choice xmlns:v="urn:schemas-microsoft-com:vml" Requires="v">
                <p:oleObj spid="_x0000_s76045" name="Equation" r:id="rId4" imgW="3759120" imgH="507960" progId="Equation.DSMT4">
                  <p:embed/>
                </p:oleObj>
              </mc:Choice>
              <mc:Fallback>
                <p:oleObj name="Equation" r:id="rId4" imgW="3759120" imgH="507960" progId="Equation.DSMT4">
                  <p:embed/>
                  <p:pic>
                    <p:nvPicPr>
                      <p:cNvPr id="0" name="Picture 4"/>
                      <p:cNvPicPr>
                        <a:picLocks noChangeAspect="1" noChangeArrowheads="1"/>
                      </p:cNvPicPr>
                      <p:nvPr/>
                    </p:nvPicPr>
                    <p:blipFill>
                      <a:blip r:embed="rId5"/>
                      <a:srcRect/>
                      <a:stretch>
                        <a:fillRect/>
                      </a:stretch>
                    </p:blipFill>
                    <p:spPr bwMode="auto">
                      <a:xfrm>
                        <a:off x="559154" y="3162300"/>
                        <a:ext cx="37592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1" name="Text Box 5"/>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aphicFrame>
        <p:nvGraphicFramePr>
          <p:cNvPr id="75787" name="Object 11"/>
          <p:cNvGraphicFramePr>
            <a:graphicFrameLocks noChangeAspect="1"/>
          </p:cNvGraphicFramePr>
          <p:nvPr>
            <p:extLst>
              <p:ext uri="{D42A27DB-BD31-4B8C-83A1-F6EECF244321}">
                <p14:modId xmlns:p14="http://schemas.microsoft.com/office/powerpoint/2010/main" val="3699569278"/>
              </p:ext>
            </p:extLst>
          </p:nvPr>
        </p:nvGraphicFramePr>
        <p:xfrm>
          <a:off x="703263" y="4479925"/>
          <a:ext cx="3606800" cy="508000"/>
        </p:xfrm>
        <a:graphic>
          <a:graphicData uri="http://schemas.openxmlformats.org/presentationml/2006/ole">
            <mc:AlternateContent xmlns:mc="http://schemas.openxmlformats.org/markup-compatibility/2006">
              <mc:Choice xmlns:v="urn:schemas-microsoft-com:vml" Requires="v">
                <p:oleObj spid="_x0000_s76046" name="Equation" r:id="rId6" imgW="3606480" imgH="507960" progId="Equation.DSMT4">
                  <p:embed/>
                </p:oleObj>
              </mc:Choice>
              <mc:Fallback>
                <p:oleObj name="Equation" r:id="rId6" imgW="3606480" imgH="507960" progId="Equation.DSMT4">
                  <p:embed/>
                  <p:pic>
                    <p:nvPicPr>
                      <p:cNvPr id="0" name="Picture 11"/>
                      <p:cNvPicPr>
                        <a:picLocks noChangeAspect="1" noChangeArrowheads="1"/>
                      </p:cNvPicPr>
                      <p:nvPr/>
                    </p:nvPicPr>
                    <p:blipFill>
                      <a:blip r:embed="rId7"/>
                      <a:srcRect/>
                      <a:stretch>
                        <a:fillRect/>
                      </a:stretch>
                    </p:blipFill>
                    <p:spPr bwMode="auto">
                      <a:xfrm>
                        <a:off x="703263" y="4479925"/>
                        <a:ext cx="36068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smtClean="0">
                <a:solidFill>
                  <a:schemeClr val="folHlink"/>
                </a:solidFill>
                <a:latin typeface="Symbol" pitchFamily="18" charset="2"/>
              </a:rPr>
              <a:t>a</a:t>
            </a:r>
            <a:r>
              <a:rPr lang="en-US" sz="2000" b="0" dirty="0" smtClean="0">
                <a:solidFill>
                  <a:schemeClr val="folHlink"/>
                </a:solidFill>
              </a:rPr>
              <a:t>=Attachment efficiency</a:t>
            </a:r>
            <a:endParaRPr lang="en-US" sz="2000" b="0" dirty="0">
              <a:solidFill>
                <a:schemeClr val="folHlink"/>
              </a:solidFill>
            </a:endParaRPr>
          </a:p>
        </p:txBody>
      </p:sp>
      <p:sp>
        <p:nvSpPr>
          <p:cNvPr id="19" name="Line 10"/>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Filtration Model Limitations</a:t>
            </a:r>
            <a:endParaRPr lang="en-US" dirty="0"/>
          </a:p>
        </p:txBody>
      </p:sp>
      <p:sp>
        <p:nvSpPr>
          <p:cNvPr id="4" name="Content Placeholder 3"/>
          <p:cNvSpPr>
            <a:spLocks noGrp="1"/>
          </p:cNvSpPr>
          <p:nvPr>
            <p:ph idx="1"/>
          </p:nvPr>
        </p:nvSpPr>
        <p:spPr/>
        <p:txBody>
          <a:bodyPr/>
          <a:lstStyle/>
          <a:p>
            <a:r>
              <a:rPr lang="en-US" sz="2800" dirty="0" smtClean="0"/>
              <a:t>Filtration model is really a “clean bed” model</a:t>
            </a:r>
          </a:p>
          <a:p>
            <a:pPr lvl="1"/>
            <a:r>
              <a:rPr lang="en-US" sz="2400" dirty="0" smtClean="0"/>
              <a:t>Likely not able to explain performance during a filter run</a:t>
            </a:r>
          </a:p>
          <a:p>
            <a:pPr lvl="1"/>
            <a:r>
              <a:rPr lang="en-US" sz="2400" dirty="0" smtClean="0"/>
              <a:t>Doesn’t account for pore filling</a:t>
            </a:r>
          </a:p>
          <a:p>
            <a:r>
              <a:rPr lang="en-US" sz="2800" dirty="0" err="1" smtClean="0"/>
              <a:t>pC</a:t>
            </a:r>
            <a:r>
              <a:rPr lang="en-US" sz="2800" dirty="0" smtClean="0"/>
              <a:t>* is proportional to depth (not consistent with observations of operating filters)</a:t>
            </a:r>
          </a:p>
          <a:p>
            <a:r>
              <a:rPr lang="en-US" sz="2800" dirty="0" err="1" smtClean="0"/>
              <a:t>pC</a:t>
            </a:r>
            <a:r>
              <a:rPr lang="en-US" sz="2800" dirty="0" smtClean="0"/>
              <a:t>* is independent of influent particle </a:t>
            </a:r>
            <a:r>
              <a:rPr lang="en-US" sz="2800" dirty="0"/>
              <a:t>concentration (not consistent with observations of operating filters)</a:t>
            </a:r>
            <a:endParaRPr lang="en-US" sz="2800" dirty="0" smtClean="0"/>
          </a:p>
          <a:p>
            <a:r>
              <a:rPr lang="en-US" sz="2800" dirty="0" smtClean="0"/>
              <a:t>Influent particle size distribution is likely very important and may control </a:t>
            </a:r>
            <a:r>
              <a:rPr lang="en-US" sz="2800" dirty="0" err="1" smtClean="0"/>
              <a:t>pC</a:t>
            </a:r>
            <a:r>
              <a:rPr lang="en-US" sz="2800" dirty="0" smtClean="0"/>
              <a:t>* for real filters </a:t>
            </a:r>
          </a:p>
        </p:txBody>
      </p:sp>
    </p:spTree>
    <p:extLst>
      <p:ext uri="{BB962C8B-B14F-4D97-AF65-F5344CB8AC3E}">
        <p14:creationId xmlns:p14="http://schemas.microsoft.com/office/powerpoint/2010/main" val="170699537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smtClean="0"/>
              <a:t>Multistage Filtration</a:t>
            </a:r>
            <a:endParaRPr lang="en-US"/>
          </a:p>
        </p:txBody>
      </p:sp>
      <p:sp>
        <p:nvSpPr>
          <p:cNvPr id="235523" name="Rectangle 3"/>
          <p:cNvSpPr>
            <a:spLocks noGrp="1" noChangeArrowheads="1"/>
          </p:cNvSpPr>
          <p:nvPr>
            <p:ph idx="1"/>
          </p:nvPr>
        </p:nvSpPr>
        <p:spPr>
          <a:xfrm>
            <a:off x="457199" y="1600200"/>
            <a:ext cx="6489511" cy="4525963"/>
          </a:xfrm>
        </p:spPr>
        <p:txBody>
          <a:bodyPr/>
          <a:lstStyle/>
          <a:p>
            <a:r>
              <a:rPr lang="en-US" dirty="0" smtClean="0"/>
              <a:t>Another option for communities using surface waters</a:t>
            </a:r>
          </a:p>
          <a:p>
            <a:r>
              <a:rPr lang="en-US" dirty="0" smtClean="0"/>
              <a:t>Uses no coagulants (if lucky)</a:t>
            </a:r>
          </a:p>
          <a:p>
            <a:r>
              <a:rPr lang="en-US" dirty="0" smtClean="0"/>
              <a:t>Gravel roughing filters</a:t>
            </a:r>
          </a:p>
          <a:p>
            <a:r>
              <a:rPr lang="en-US" dirty="0" smtClean="0"/>
              <a:t>Polished with slow sand filters</a:t>
            </a:r>
          </a:p>
          <a:p>
            <a:r>
              <a:rPr lang="en-US" dirty="0" smtClean="0"/>
              <a:t>Large capital costs for construction</a:t>
            </a:r>
          </a:p>
          <a:p>
            <a:r>
              <a:rPr lang="en-US" dirty="0" smtClean="0"/>
              <a:t>No coagulant costs</a:t>
            </a:r>
          </a:p>
          <a:p>
            <a:r>
              <a:rPr lang="en-US" dirty="0" smtClean="0"/>
              <a:t>Labor intensive operation</a:t>
            </a:r>
            <a:endParaRPr lang="en-US" dirty="0"/>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sz="4000" dirty="0" smtClean="0"/>
              <a:t>Stacked Rapid </a:t>
            </a:r>
            <a:r>
              <a:rPr lang="en-US" sz="4000" dirty="0"/>
              <a:t>Sand </a:t>
            </a:r>
            <a:r>
              <a:rPr lang="en-US" sz="4000" dirty="0" smtClean="0"/>
              <a:t>Filter predicted performance for biological particle</a:t>
            </a:r>
            <a:endParaRPr lang="en-US" sz="4000" dirty="0"/>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p:cNvSpPr>
            <a:spLocks noChangeArrowheads="1"/>
          </p:cNvSpPr>
          <p:nvPr/>
        </p:nvSpPr>
        <p:spPr bwMode="auto">
          <a:xfrm>
            <a:off x="1614488" y="501491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3" cstate="print"/>
          <a:srcRect/>
          <a:stretch>
            <a:fillRect/>
          </a:stretch>
        </p:blipFill>
        <p:spPr bwMode="auto">
          <a:xfrm>
            <a:off x="3430199" y="1539634"/>
            <a:ext cx="5713801" cy="5086350"/>
          </a:xfrm>
          <a:prstGeom prst="rect">
            <a:avLst/>
          </a:prstGeom>
          <a:noFill/>
          <a:ln w="9525">
            <a:noFill/>
            <a:miter lim="800000"/>
            <a:headEnd/>
            <a:tailEnd/>
          </a:ln>
          <a:effectLst/>
        </p:spPr>
      </p:pic>
      <p:pic>
        <p:nvPicPr>
          <p:cNvPr id="387076" name="Picture 4"/>
          <p:cNvPicPr>
            <a:picLocks noChangeAspect="1" noChangeArrowheads="1"/>
          </p:cNvPicPr>
          <p:nvPr/>
        </p:nvPicPr>
        <p:blipFill>
          <a:blip r:embed="rId4" cstate="print"/>
          <a:srcRect/>
          <a:stretch>
            <a:fillRect/>
          </a:stretch>
        </p:blipFill>
        <p:spPr bwMode="auto">
          <a:xfrm>
            <a:off x="1609726" y="1800224"/>
            <a:ext cx="1785938" cy="4151099"/>
          </a:xfrm>
          <a:prstGeom prst="rect">
            <a:avLst/>
          </a:prstGeom>
          <a:noFill/>
          <a:ln w="9525">
            <a:noFill/>
            <a:miter lim="800000"/>
            <a:headEnd/>
            <a:tailEnd/>
          </a:ln>
          <a:effectLst/>
        </p:spPr>
      </p:pic>
      <p:sp>
        <p:nvSpPr>
          <p:cNvPr id="9" name="AutoShape 12"/>
          <p:cNvSpPr>
            <a:spLocks noChangeArrowheads="1"/>
          </p:cNvSpPr>
          <p:nvPr/>
        </p:nvSpPr>
        <p:spPr bwMode="auto">
          <a:xfrm>
            <a:off x="1439340" y="1787857"/>
            <a:ext cx="1999895" cy="1032038"/>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mc:AlternateContent xmlns:mc="http://schemas.openxmlformats.org/markup-compatibility/2006" xmlns:a14="http://schemas.microsoft.com/office/drawing/2010/main">
        <mc:Choice Requires="a14">
          <p:sp>
            <p:nvSpPr>
              <p:cNvPr id="2" name="Rectangle 1"/>
              <p:cNvSpPr/>
              <p:nvPr/>
            </p:nvSpPr>
            <p:spPr>
              <a:xfrm>
                <a:off x="1532236" y="5535497"/>
                <a:ext cx="399468"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a:rPr>
                        <m:t>𝜙</m:t>
                      </m:r>
                    </m:oMath>
                  </m:oMathPara>
                </a14:m>
                <a:endParaRPr lang="en-US" sz="1800" dirty="0"/>
              </a:p>
            </p:txBody>
          </p:sp>
        </mc:Choice>
        <mc:Fallback xmlns="">
          <p:sp>
            <p:nvSpPr>
              <p:cNvPr id="2" name="Rectangle 1"/>
              <p:cNvSpPr>
                <a:spLocks noRot="1" noChangeAspect="1" noMove="1" noResize="1" noEditPoints="1" noAdjustHandles="1" noChangeArrowheads="1" noChangeShapeType="1" noTextEdit="1"/>
              </p:cNvSpPr>
              <p:nvPr/>
            </p:nvSpPr>
            <p:spPr>
              <a:xfrm>
                <a:off x="1532236" y="5535497"/>
                <a:ext cx="399468" cy="369332"/>
              </a:xfrm>
              <a:prstGeom prst="rect">
                <a:avLst/>
              </a:prstGeom>
              <a:blipFill rotWithShape="1">
                <a:blip r:embed="rId5"/>
                <a:stretch>
                  <a:fillRect b="-13115"/>
                </a:stretch>
              </a:blipFill>
            </p:spPr>
            <p:txBody>
              <a:bodyPr/>
              <a:lstStyle/>
              <a:p>
                <a:r>
                  <a:rPr 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4388" name="Picture 4"/>
          <p:cNvPicPr>
            <a:picLocks noChangeAspect="1" noChangeArrowheads="1"/>
          </p:cNvPicPr>
          <p:nvPr/>
        </p:nvPicPr>
        <p:blipFill>
          <a:blip r:embed="rId3"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smtClean="0"/>
              <a:t>Stacked Rapid </a:t>
            </a:r>
            <a:r>
              <a:rPr lang="en-US" sz="4000" dirty="0"/>
              <a:t>Sand </a:t>
            </a:r>
            <a:r>
              <a:rPr lang="en-US" sz="4000" dirty="0" smtClean="0"/>
              <a:t>Filter predicted performance for inorganic particle</a:t>
            </a:r>
            <a:endParaRPr lang="en-US" sz="4000" dirty="0"/>
          </a:p>
        </p:txBody>
      </p:sp>
      <p:pic>
        <p:nvPicPr>
          <p:cNvPr id="784386" name="Picture 2"/>
          <p:cNvPicPr>
            <a:picLocks noChangeAspect="1" noChangeArrowheads="1"/>
          </p:cNvPicPr>
          <p:nvPr/>
        </p:nvPicPr>
        <p:blipFill>
          <a:blip r:embed="rId4" cstate="print"/>
          <a:srcRect/>
          <a:stretch>
            <a:fillRect/>
          </a:stretch>
        </p:blipFill>
        <p:spPr bwMode="auto">
          <a:xfrm>
            <a:off x="681039" y="1812022"/>
            <a:ext cx="1688362" cy="3924300"/>
          </a:xfrm>
          <a:prstGeom prst="rect">
            <a:avLst/>
          </a:prstGeom>
          <a:noFill/>
          <a:ln w="9525">
            <a:noFill/>
            <a:miter lim="800000"/>
            <a:headEnd/>
            <a:tailEnd/>
          </a:ln>
          <a:effectLst/>
        </p:spPr>
      </p:pic>
      <p:sp>
        <p:nvSpPr>
          <p:cNvPr id="11" name="AutoShape 12"/>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p:cNvSpPr>
            <a:spLocks noChangeArrowheads="1"/>
          </p:cNvSpPr>
          <p:nvPr/>
        </p:nvSpPr>
        <p:spPr bwMode="auto">
          <a:xfrm>
            <a:off x="638175" y="1764397"/>
            <a:ext cx="1771650" cy="95250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smtClean="0"/>
              <a:t>What is the density of particles that are being removed in a </a:t>
            </a:r>
            <a:r>
              <a:rPr lang="en-US" sz="2000" b="0" dirty="0" err="1" smtClean="0"/>
              <a:t>StaRS</a:t>
            </a:r>
            <a:r>
              <a:rPr lang="en-US" sz="2000" b="0" dirty="0" smtClean="0"/>
              <a:t> Filter?</a:t>
            </a:r>
            <a:endParaRPr lang="en-US" sz="2000" b="0" dirty="0"/>
          </a:p>
        </p:txBody>
      </p:sp>
      <mc:AlternateContent xmlns:mc="http://schemas.openxmlformats.org/markup-compatibility/2006" xmlns:a14="http://schemas.microsoft.com/office/drawing/2010/main">
        <mc:Choice Requires="a14">
          <p:sp>
            <p:nvSpPr>
              <p:cNvPr id="8" name="Rectangle 7"/>
              <p:cNvSpPr/>
              <p:nvPr/>
            </p:nvSpPr>
            <p:spPr>
              <a:xfrm>
                <a:off x="586843" y="5350831"/>
                <a:ext cx="399468"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a:rPr>
                        <m:t>𝜙</m:t>
                      </m:r>
                    </m:oMath>
                  </m:oMathPara>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586843" y="5350831"/>
                <a:ext cx="399468" cy="369332"/>
              </a:xfrm>
              <a:prstGeom prst="rect">
                <a:avLst/>
              </a:prstGeom>
              <a:blipFill rotWithShape="1">
                <a:blip r:embed="rId5"/>
                <a:stretch>
                  <a:fillRect b="-15000"/>
                </a:stretch>
              </a:blipFill>
            </p:spPr>
            <p:txBody>
              <a:bodyPr/>
              <a:lstStyle/>
              <a:p>
                <a:r>
                  <a:rPr 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StaRS</a:t>
            </a:r>
            <a:r>
              <a:rPr lang="en-US" dirty="0" smtClean="0"/>
              <a:t> and Fractal Flocs predicted performance</a:t>
            </a:r>
            <a:endParaRPr lang="en-US" dirty="0"/>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smtClean="0"/>
              <a:t>The filtration model combined with the fractal flocculation model suggests that filtration is dominated by interception for all particles sizes for approach velocities above about 1 mm/s. </a:t>
            </a:r>
            <a:endParaRPr lang="en-US" b="0" dirty="0"/>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48"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as Flocculator?</a:t>
            </a:r>
            <a:endParaRPr lang="en-US" dirty="0"/>
          </a:p>
        </p:txBody>
      </p:sp>
      <p:sp>
        <p:nvSpPr>
          <p:cNvPr id="3" name="Content Placeholder 2"/>
          <p:cNvSpPr>
            <a:spLocks noGrp="1"/>
          </p:cNvSpPr>
          <p:nvPr>
            <p:ph idx="1"/>
          </p:nvPr>
        </p:nvSpPr>
        <p:spPr/>
        <p:txBody>
          <a:bodyPr/>
          <a:lstStyle/>
          <a:p>
            <a:r>
              <a:rPr lang="en-US" dirty="0" smtClean="0"/>
              <a:t>Head loss of 40 cm</a:t>
            </a:r>
          </a:p>
          <a:p>
            <a:r>
              <a:rPr lang="en-US" dirty="0" smtClean="0"/>
              <a:t>Residence time of 44 s</a:t>
            </a:r>
          </a:p>
          <a:p>
            <a:r>
              <a:rPr lang="en-US" dirty="0" err="1" smtClean="0"/>
              <a:t>G</a:t>
            </a:r>
            <a:r>
              <a:rPr lang="en-US" dirty="0" err="1" smtClean="0">
                <a:latin typeface="Symbol" pitchFamily="18" charset="2"/>
              </a:rPr>
              <a:t>q</a:t>
            </a:r>
            <a:r>
              <a:rPr lang="en-US" dirty="0" smtClean="0"/>
              <a:t> of 13,000!</a:t>
            </a:r>
          </a:p>
          <a:p>
            <a:r>
              <a:rPr lang="en-US" dirty="0" smtClean="0"/>
              <a:t>Filter provides one last chance for flocculation especially after head loss increases</a:t>
            </a:r>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06474913"/>
              </p:ext>
            </p:extLst>
          </p:nvPr>
        </p:nvGraphicFramePr>
        <p:xfrm>
          <a:off x="5026923" y="1562998"/>
          <a:ext cx="1549400" cy="800100"/>
        </p:xfrm>
        <a:graphic>
          <a:graphicData uri="http://schemas.openxmlformats.org/presentationml/2006/ole">
            <mc:AlternateContent xmlns:mc="http://schemas.openxmlformats.org/markup-compatibility/2006">
              <mc:Choice xmlns:v="urn:schemas-microsoft-com:vml" Requires="v">
                <p:oleObj spid="_x0000_s1266706" name="Equation" r:id="rId3" imgW="1549080" imgH="799920" progId="Equation.DSMT4">
                  <p:embed/>
                </p:oleObj>
              </mc:Choice>
              <mc:Fallback>
                <p:oleObj name="Equation" r:id="rId3" imgW="1549080" imgH="79992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923" y="1562998"/>
                        <a:ext cx="15494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28871745"/>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particles slip through a small restriction</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495724574"/>
              </p:ext>
            </p:extLst>
          </p:nvPr>
        </p:nvGraphicFramePr>
        <p:xfrm>
          <a:off x="709765" y="1919067"/>
          <a:ext cx="2000250" cy="808037"/>
        </p:xfrm>
        <a:graphic>
          <a:graphicData uri="http://schemas.openxmlformats.org/presentationml/2006/ole">
            <mc:AlternateContent xmlns:mc="http://schemas.openxmlformats.org/markup-compatibility/2006">
              <mc:Choice xmlns:v="urn:schemas-microsoft-com:vml" Requires="v">
                <p:oleObj spid="_x0000_s1263683" name="Equation" r:id="rId3" imgW="2387520" imgH="965160" progId="Equation.DSMT4">
                  <p:embed/>
                </p:oleObj>
              </mc:Choice>
              <mc:Fallback>
                <p:oleObj name="Equation" r:id="rId3" imgW="2387520" imgH="965160" progId="Equation.DSMT4">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765" y="1919067"/>
                        <a:ext cx="200025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684" name="Mathcad" r:id="rId5" imgW="4133880" imgH="3095640" progId="Mathcad">
                  <p:link updateAutomatic="1"/>
                </p:oleObj>
              </mc:Choice>
              <mc:Fallback>
                <p:oleObj name="Mathcad" r:id="rId5" imgW="4133880" imgH="3095640" progId="Mathcad">
                  <p:link updateAutomatic="1"/>
                  <p:pic>
                    <p:nvPicPr>
                      <p:cNvPr id="0" name=""/>
                      <p:cNvPicPr/>
                      <p:nvPr/>
                    </p:nvPicPr>
                    <p:blipFill>
                      <a:blip r:embed="rId6"/>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smtClean="0">
                <a:latin typeface="+mn-lt"/>
              </a:rPr>
              <a:t>The vast majority of small particles slide right through a constriction</a:t>
            </a:r>
            <a:endParaRPr lang="en-US" sz="2400" b="0" dirty="0">
              <a:latin typeface="+mn-lt"/>
            </a:endParaRP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smtClean="0">
                <a:latin typeface="+mn-lt"/>
              </a:rPr>
              <a:t>Constriction diameter</a:t>
            </a:r>
            <a:endParaRPr lang="en-US" sz="1600" b="0" dirty="0">
              <a:latin typeface="+mn-lt"/>
            </a:endParaRPr>
          </a:p>
        </p:txBody>
      </p:sp>
    </p:spTree>
    <p:extLst>
      <p:ext uri="{BB962C8B-B14F-4D97-AF65-F5344CB8AC3E}">
        <p14:creationId xmlns:p14="http://schemas.microsoft.com/office/powerpoint/2010/main" val="1102186319"/>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series of restrictions takes a toll on even the small particles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01" name="Mathcad" r:id="rId3" imgW="4162320" imgH="3305160" progId="Mathcad">
                  <p:link updateAutomatic="1"/>
                </p:oleObj>
              </mc:Choice>
              <mc:Fallback>
                <p:oleObj name="Mathcad" r:id="rId3" imgW="4162320" imgH="3305160" progId="Mathcad">
                  <p:link updateAutomatic="1"/>
                  <p:pic>
                    <p:nvPicPr>
                      <p:cNvPr id="0" name=""/>
                      <p:cNvPicPr/>
                      <p:nvPr/>
                    </p:nvPicPr>
                    <p:blipFill>
                      <a:blip r:embed="rId4"/>
                      <a:stretch>
                        <a:fillRect/>
                      </a:stretch>
                    </p:blipFill>
                    <p:spPr>
                      <a:xfrm>
                        <a:off x="3929974" y="2110367"/>
                        <a:ext cx="4162425" cy="33051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277956343"/>
              </p:ext>
            </p:extLst>
          </p:nvPr>
        </p:nvGraphicFramePr>
        <p:xfrm>
          <a:off x="508884" y="3376535"/>
          <a:ext cx="2460625" cy="809625"/>
        </p:xfrm>
        <a:graphic>
          <a:graphicData uri="http://schemas.openxmlformats.org/presentationml/2006/ole">
            <mc:AlternateContent xmlns:mc="http://schemas.openxmlformats.org/markup-compatibility/2006">
              <mc:Choice xmlns:v="urn:schemas-microsoft-com:vml" Requires="v">
                <p:oleObj spid="_x0000_s1264702" name="Equation" r:id="rId5" imgW="2933640" imgH="965160" progId="Equation.DSMT4">
                  <p:embed/>
                </p:oleObj>
              </mc:Choice>
              <mc:Fallback>
                <p:oleObj name="Equation" r:id="rId5" imgW="2933640" imgH="965160" progId="Equation.DSMT4">
                  <p:embed/>
                  <p:pic>
                    <p:nvPicPr>
                      <p:cNvPr id="0" name=""/>
                      <p:cNvPicPr>
                        <a:picLocks noChangeAspect="1" noChangeArrowheads="1"/>
                      </p:cNvPicPr>
                      <p:nvPr/>
                    </p:nvPicPr>
                    <p:blipFill>
                      <a:blip r:embed="rId6"/>
                      <a:srcRect/>
                      <a:stretch>
                        <a:fillRect/>
                      </a:stretch>
                    </p:blipFill>
                    <p:spPr bwMode="auto">
                      <a:xfrm>
                        <a:off x="508884" y="3376535"/>
                        <a:ext cx="2460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94966850"/>
              </p:ext>
            </p:extLst>
          </p:nvPr>
        </p:nvGraphicFramePr>
        <p:xfrm>
          <a:off x="445274" y="5527979"/>
          <a:ext cx="2438400" cy="1108075"/>
        </p:xfrm>
        <a:graphic>
          <a:graphicData uri="http://schemas.openxmlformats.org/presentationml/2006/ole">
            <mc:AlternateContent xmlns:mc="http://schemas.openxmlformats.org/markup-compatibility/2006">
              <mc:Choice xmlns:v="urn:schemas-microsoft-com:vml" Requires="v">
                <p:oleObj spid="_x0000_s1264703" name="Equation" r:id="rId7" imgW="2908080" imgH="1320480" progId="Equation.DSMT4">
                  <p:embed/>
                </p:oleObj>
              </mc:Choice>
              <mc:Fallback>
                <p:oleObj name="Equation" r:id="rId7" imgW="2908080" imgH="1320480" progId="Equation.DSMT4">
                  <p:embed/>
                  <p:pic>
                    <p:nvPicPr>
                      <p:cNvPr id="0" name=""/>
                      <p:cNvPicPr>
                        <a:picLocks noChangeAspect="1" noChangeArrowheads="1"/>
                      </p:cNvPicPr>
                      <p:nvPr/>
                    </p:nvPicPr>
                    <p:blipFill>
                      <a:blip r:embed="rId8"/>
                      <a:srcRect/>
                      <a:stretch>
                        <a:fillRect/>
                      </a:stretch>
                    </p:blipFill>
                    <p:spPr bwMode="auto">
                      <a:xfrm>
                        <a:off x="445274" y="5527979"/>
                        <a:ext cx="2438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smtClean="0">
                <a:latin typeface="+mn-lt"/>
              </a:rPr>
              <a:t>If we assume complete mixing in each pore then the probability of slipping through N pores is</a:t>
            </a:r>
            <a:endParaRPr lang="en-US" sz="2400" b="0" dirty="0">
              <a:latin typeface="+mn-lt"/>
            </a:endParaRP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smtClean="0">
                <a:latin typeface="+mn-lt"/>
              </a:rPr>
              <a:t>Number of pores to get 90% removal</a:t>
            </a:r>
            <a:endParaRPr lang="en-US" sz="2400" b="0" dirty="0">
              <a:latin typeface="+mn-lt"/>
            </a:endParaRP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smtClean="0">
                <a:latin typeface="+mn-lt"/>
              </a:rPr>
              <a:t>Number of pores to get a target fraction remaining</a:t>
            </a:r>
            <a:endParaRPr lang="en-US" sz="2400" b="0" dirty="0">
              <a:latin typeface="+mn-lt"/>
            </a:endParaRP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smtClean="0">
                <a:latin typeface="+mn-lt"/>
              </a:rPr>
              <a:t>How much mixing happens in each pore? Is the outer ring of fluid refreshed?</a:t>
            </a:r>
            <a:endParaRPr lang="en-US" sz="2400" b="0" dirty="0">
              <a:latin typeface="+mn-lt"/>
            </a:endParaRPr>
          </a:p>
        </p:txBody>
      </p:sp>
    </p:spTree>
    <p:extLst>
      <p:ext uri="{BB962C8B-B14F-4D97-AF65-F5344CB8AC3E}">
        <p14:creationId xmlns:p14="http://schemas.microsoft.com/office/powerpoint/2010/main" val="2307898818"/>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Tiny (or slippery) bad guys sneak through all the security</a:t>
            </a:r>
            <a:endParaRPr lang="en-US" dirty="0"/>
          </a:p>
        </p:txBody>
      </p:sp>
      <p:sp>
        <p:nvSpPr>
          <p:cNvPr id="3" name="Content Placeholder 2"/>
          <p:cNvSpPr>
            <a:spLocks noGrp="1"/>
          </p:cNvSpPr>
          <p:nvPr>
            <p:ph idx="1"/>
          </p:nvPr>
        </p:nvSpPr>
        <p:spPr/>
        <p:txBody>
          <a:bodyPr/>
          <a:lstStyle/>
          <a:p>
            <a:r>
              <a:rPr lang="en-US" sz="2800" dirty="0" smtClean="0"/>
              <a:t>Some small particles escape flocculation, floc blanket, plate settlers, and filter</a:t>
            </a:r>
          </a:p>
          <a:p>
            <a:pPr lvl="1"/>
            <a:r>
              <a:rPr lang="en-US" sz="2400" dirty="0" smtClean="0"/>
              <a:t>Because they are small </a:t>
            </a:r>
            <a:r>
              <a:rPr lang="en-US" sz="1800" dirty="0" smtClean="0"/>
              <a:t>(not likely because effluent turbidity stayed the same when flow rate was decreased in a filter)</a:t>
            </a:r>
          </a:p>
          <a:p>
            <a:pPr lvl="1"/>
            <a:r>
              <a:rPr lang="en-US" sz="2400" dirty="0" smtClean="0"/>
              <a:t>Or because a few particles aren’t coated with nanoparticles (they are slippery)</a:t>
            </a:r>
          </a:p>
          <a:p>
            <a:pPr lvl="2"/>
            <a:r>
              <a:rPr lang="en-US" sz="2000" dirty="0" smtClean="0"/>
              <a:t>Because they never got enough nanoparticles of coagulant</a:t>
            </a:r>
          </a:p>
          <a:p>
            <a:pPr lvl="2"/>
            <a:r>
              <a:rPr lang="en-US" sz="2000" dirty="0" smtClean="0"/>
              <a:t>Or the nanoparticles were sheared off during </a:t>
            </a:r>
          </a:p>
          <a:p>
            <a:pPr lvl="3"/>
            <a:r>
              <a:rPr lang="en-US" sz="1800" dirty="0" smtClean="0"/>
              <a:t>Failed attachments</a:t>
            </a:r>
          </a:p>
          <a:p>
            <a:pPr lvl="3"/>
            <a:r>
              <a:rPr lang="en-US" sz="1800" dirty="0" smtClean="0"/>
              <a:t>Breakup</a:t>
            </a:r>
          </a:p>
          <a:p>
            <a:r>
              <a:rPr lang="en-US" sz="2800" dirty="0" smtClean="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What could cause slippery particles (with too few nanoparticles)?</a:t>
            </a:r>
            <a:endParaRPr lang="en-US" sz="4000" dirty="0"/>
          </a:p>
        </p:txBody>
      </p:sp>
      <p:sp>
        <p:nvSpPr>
          <p:cNvPr id="3" name="Content Placeholder 2"/>
          <p:cNvSpPr>
            <a:spLocks noGrp="1"/>
          </p:cNvSpPr>
          <p:nvPr>
            <p:ph idx="1"/>
          </p:nvPr>
        </p:nvSpPr>
        <p:spPr>
          <a:xfrm>
            <a:off x="457200" y="1600200"/>
            <a:ext cx="5124616" cy="4525963"/>
          </a:xfrm>
        </p:spPr>
        <p:txBody>
          <a:bodyPr/>
          <a:lstStyle/>
          <a:p>
            <a:r>
              <a:rPr lang="en-US" dirty="0" smtClean="0"/>
              <a:t>Pulsing peristaltic pumps</a:t>
            </a:r>
          </a:p>
          <a:p>
            <a:r>
              <a:rPr lang="en-US" dirty="0" smtClean="0"/>
              <a:t>Statistical variability given small number of nanoparticles  per clay</a:t>
            </a:r>
          </a:p>
          <a:p>
            <a:r>
              <a:rPr lang="en-US" dirty="0" smtClean="0"/>
              <a:t>Nanoparticles removed during unsuccessful collisions (this could occur during flocculation and/or during filtration</a:t>
            </a:r>
          </a:p>
          <a:p>
            <a:endParaRPr lang="en-US" dirty="0" smtClean="0"/>
          </a:p>
          <a:p>
            <a:pPr lvl="1"/>
            <a:endParaRPr lang="en-US" dirty="0" smtClean="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Head loss in filters is close to linear before breakthrough</a:t>
            </a:r>
            <a:endParaRPr lang="en-US" dirty="0"/>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a:t>Higher coagulant dose results in bigger flocs and fewer small flocs</a:t>
            </a:r>
          </a:p>
          <a:p>
            <a:pPr lvl="1"/>
            <a:r>
              <a:rPr lang="en-US" sz="2400" dirty="0"/>
              <a:t>Thus failure must be from big </a:t>
            </a:r>
            <a:r>
              <a:rPr lang="en-US" sz="2400" dirty="0" smtClean="0"/>
              <a:t>flocs</a:t>
            </a:r>
          </a:p>
          <a:p>
            <a:pPr lvl="1"/>
            <a:r>
              <a:rPr lang="en-US" sz="2400" dirty="0" smtClean="0"/>
              <a:t>Big flocs can’t deposit in partially formed restrictions</a:t>
            </a:r>
            <a:endParaRPr lang="en-US" sz="2400" dirty="0"/>
          </a:p>
          <a:p>
            <a:r>
              <a:rPr lang="en-US" sz="2800" dirty="0"/>
              <a:t>Why is head loss accumulation faster with more </a:t>
            </a:r>
            <a:r>
              <a:rPr lang="en-US" sz="2800" dirty="0" smtClean="0"/>
              <a:t>coagulant?</a:t>
            </a:r>
            <a:endParaRPr lang="en-US" sz="2800" dirty="0"/>
          </a:p>
          <a:p>
            <a:pPr lvl="1"/>
            <a:r>
              <a:rPr lang="en-US" sz="2400" dirty="0"/>
              <a:t>More coagulant = bigger flocs and bigger flocs are less dense/occupy more volume</a:t>
            </a:r>
          </a:p>
        </p:txBody>
      </p:sp>
      <p:pic>
        <p:nvPicPr>
          <p:cNvPr id="1265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Flocs on their way to the filter</a:t>
            </a:r>
            <a:endParaRPr lang="en-US" dirty="0"/>
          </a:p>
        </p:txBody>
      </p:sp>
      <p:sp>
        <p:nvSpPr>
          <p:cNvPr id="3" name="Content Placeholder 2"/>
          <p:cNvSpPr>
            <a:spLocks noGrp="1"/>
          </p:cNvSpPr>
          <p:nvPr>
            <p:ph idx="1"/>
          </p:nvPr>
        </p:nvSpPr>
        <p:spPr/>
        <p:txBody>
          <a:bodyPr/>
          <a:lstStyle/>
          <a:p>
            <a:r>
              <a:rPr lang="en-US" dirty="0" smtClean="0"/>
              <a:t>We use weirs and free fall to ensure that the flow is divided equally between filters and is not affected by the head loss of the filter</a:t>
            </a:r>
          </a:p>
          <a:p>
            <a:r>
              <a:rPr lang="en-US" dirty="0" smtClean="0"/>
              <a:t>The elevation drop into the entrance box is approximately 0.4 m.</a:t>
            </a:r>
          </a:p>
          <a:p>
            <a:r>
              <a:rPr lang="en-US" dirty="0" smtClean="0"/>
              <a:t>Velocity is 2.8 m/s</a:t>
            </a:r>
          </a:p>
          <a:p>
            <a:r>
              <a:rPr lang="en-US" dirty="0" smtClean="0"/>
              <a:t>If we assume a 1 cm thick jet of water then the energy dissipation rate is 140 W/kg</a:t>
            </a:r>
          </a:p>
          <a:p>
            <a:r>
              <a:rPr lang="en-US" dirty="0" smtClean="0"/>
              <a:t>The max diameter of a floc is thus 14 </a:t>
            </a:r>
            <a:r>
              <a:rPr lang="en-US" dirty="0" smtClean="0">
                <a:latin typeface="Symbol" pitchFamily="18" charset="2"/>
              </a:rPr>
              <a:t>m</a:t>
            </a:r>
            <a:r>
              <a:rPr lang="en-US" dirty="0" smtClean="0"/>
              <a:t>m</a:t>
            </a:r>
            <a:endParaRPr lang="en-US" dirty="0"/>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1.7739"/>
  <p:tag name="ORIGINALWIDTH" val="450.0628"/>
  <p:tag name="LATEXADDIN" val="\documentclass{article}&#10;\usepackage{amsmath}&#10;\pagestyle{empty}&#10;\begin{document}&#10;&#10;${{\rm{f}}_i} = \rho \frac{{{V^2}}}{l} $&#10;&#10;&#10;\end{document}"/>
  <p:tag name="IGUANATEXSIZE" val="24"/>
  <p:tag name="IGUANATEXCURSOR" val="11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687.846"/>
  <p:tag name="LATEXADDIN" val="\documentclass{article}&#10;\usepackage{amsmath}&#10;\pagestyle{empty}&#10;\begin{document}&#10;&#10;$\left( {\Delta p + \rho g\Delta z} \right)$&#10;&#10;&#10;\end{document}"/>
  <p:tag name="IGUANATEXSIZE" val="24"/>
  <p:tag name="IGUANATEXCURSOR" val="124"/>
  <p:tag name="TRANSPARENCY" val="True"/>
  <p:tag name="FILENAME" val=""/>
  <p:tag name="LATEXENGINEID" val="1"/>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87.5261"/>
  <p:tag name="ORIGINALWIDTH" val="661.5923"/>
  <p:tag name="LATEXADDIN" val="\documentclass{article}&#10;\usepackage{amsmath}&#10;\pagestyle{empty}&#10;\begin{document}&#10;&#10;${{\rm{C}}_p} = \frac{{ - 2\left( {\Delta p} \right)}}{{\rho {V^2}}} $&#10;&#10;&#10;\end{document}"/>
  <p:tag name="IGUANATEXSIZE" val="24"/>
  <p:tag name="IGUANATEXCURSOR" val="149"/>
  <p:tag name="TRANSPARENCY" val="True"/>
  <p:tag name="FILENAME" val=""/>
  <p:tag name="LATEXENGINEID" val="1"/>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588.082"/>
  <p:tag name="LATEXADDIN" val="\documentclass{article}&#10;\usepackage{amsmath}&#10;\pagestyle{empty}&#10;\begin{document}&#10;&#10;${{\rm{C}}_d} = \frac{{2{\rm{Drag}}}}{{\rho {V^2}A}}$&#10;&#10;&#10;\end{document}"/>
  <p:tag name="IGUANATEXSIZE" val="24"/>
  <p:tag name="IGUANATEXCURSOR" val="134"/>
  <p:tag name="TRANSPARENCY" val="True"/>
  <p:tag name="FILENAME" val=""/>
  <p:tag name="LATEXENGINEID" val="1"/>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77.7748"/>
  <p:tag name="ORIGINALWIDTH" val="488.3181"/>
  <p:tag name="LATEXADDIN" val="\documentclass{article}&#10;\usepackage{amsmath}&#10;\pagestyle{empty}&#10;\begin{document}&#10;&#10;${\rm{Re}} = \frac{{\rho Vl}}{\mu } $&#10;&#10;&#10;\end{document}"/>
  <p:tag name="IGUANATEXSIZE" val="24"/>
  <p:tag name="IGUANATEXCURSOR" val="116"/>
  <p:tag name="TRANSPARENCY" val="Tru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77.0247"/>
  <p:tag name="ORIGINALWIDTH" val="462.8146"/>
  <p:tag name="LATEXADDIN" val="\documentclass{article}&#10;\usepackage{amsmath}&#10;\pagestyle{empty}&#10;\begin{document}&#10;&#10;${\rm{Fr}} = \frac{V}{{\sqrt {gl} }} $&#10;&#10;&#10;\end{document}"/>
  <p:tag name="IGUANATEXSIZE" val="24"/>
  <p:tag name="IGUANATEXCURSOR" val="117"/>
  <p:tag name="TRANSPARENCY" val="True"/>
  <p:tag name="FILENAME" val=""/>
  <p:tag name="LATEXENGINEID" val="1"/>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78.5249"/>
  <p:tag name="ORIGINALWIDTH" val="522.0728"/>
  <p:tag name="LATEXADDIN" val="\documentclass{article}&#10;\usepackage{amsmath}&#10;\pagestyle{empty}&#10;\begin{document}&#10;&#10;$W = \frac{{{V^2}l\rho }}{\sigma }$&#10;&#10;&#10;\end{document}"/>
  <p:tag name="IGUANATEXSIZE" val="24"/>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31.2683"/>
  <p:tag name="ORIGINALWIDTH" val="363.0506"/>
  <p:tag name="LATEXADDIN" val="\documentclass{article}&#10;\usepackage{amsmath}&#10;\pagestyle{empty}&#10;\begin{document}&#10;&#10;${{\rm{f}}_\sigma } = \frac{\sigma }{{{l^2}}}$&#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390.8046"/>
  <p:tag name="LATEXADDIN" val="\documentclass{article}&#10;\usepackage{amsmath}&#10;\pagestyle{empty}&#10;\begin{document}&#10;&#10;$M = \frac{V}{c} $&#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78.5249"/>
  <p:tag name="ORIGINALWIDTH" val="492.8187"/>
  <p:tag name="LATEXADDIN" val="\documentclass{article}&#10;\usepackage{amsmath}&#10;\pagestyle{empty}&#10;\begin{document}&#10;&#10;${{\rm{f}}_{{E_v}}} = \frac{{\rho {c^2}}}{l} $&#10;&#10;&#10;\end{document}"/>
  <p:tag name="IGUANATEXSIZE" val="24"/>
  <p:tag name="IGUANATEXCURSOR" val="82"/>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106078</TotalTime>
  <Words>5428</Words>
  <Application>Microsoft Office PowerPoint</Application>
  <PresentationFormat>On-screen Show (4:3)</PresentationFormat>
  <Paragraphs>839</Paragraphs>
  <Slides>109</Slides>
  <Notes>62</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3</vt:i4>
      </vt:variant>
      <vt:variant>
        <vt:lpstr>Slide Titles</vt:lpstr>
      </vt:variant>
      <vt:variant>
        <vt:i4>109</vt:i4>
      </vt:variant>
    </vt:vector>
  </HeadingPairs>
  <TitlesOfParts>
    <vt:vector size="131" baseType="lpstr">
      <vt:lpstr>Arial</vt:lpstr>
      <vt:lpstr>Book Antiqua</vt:lpstr>
      <vt:lpstr>Calibri</vt:lpstr>
      <vt:lpstr>Cambria Math</vt:lpstr>
      <vt:lpstr>Candara</vt:lpstr>
      <vt:lpstr>Century Gothic</vt:lpstr>
      <vt:lpstr>Helvetica</vt:lpstr>
      <vt:lpstr>Monotype Sorts</vt:lpstr>
      <vt:lpstr>Symbol</vt:lpstr>
      <vt:lpstr>Times New Roman</vt:lpstr>
      <vt:lpstr>Wingdings</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Equation</vt:lpstr>
      <vt:lpstr>Photo Editor Photo</vt:lpstr>
      <vt:lpstr>Mathcad</vt:lpstr>
      <vt:lpstr>Filtration Theory</vt:lpstr>
      <vt:lpstr>Filtration Outline</vt:lpstr>
      <vt:lpstr>Categorizing Filters</vt:lpstr>
      <vt:lpstr>Depth Filtration Technologies</vt:lpstr>
      <vt:lpstr>Filter range of applicability  The “if it is dirty, filter it” Myth</vt:lpstr>
      <vt:lpstr>Combining Rapid Sand Filtration and pretreatment</vt:lpstr>
      <vt:lpstr>Slow Sand Filtration</vt:lpstr>
      <vt:lpstr>PowerPoint Presentation</vt:lpstr>
      <vt:lpstr>Multistage Filtration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Rapid Sand Filter  (Conventional US Treatment)</vt:lpstr>
      <vt:lpstr>Rapid Sand Filter Design</vt:lpstr>
      <vt:lpstr>Backwash (Fluidized Bed)</vt:lpstr>
      <vt:lpstr>Net Velocity Concept for estimating plant size</vt:lpstr>
      <vt:lpstr>PowerPoint Presentation</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The Backwash Dilemma</vt:lpstr>
      <vt:lpstr>Rapid Sand Filtration Battery: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Water waste</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San Matías Performance</vt:lpstr>
      <vt:lpstr>RSF Performance</vt:lpstr>
      <vt:lpstr>PowerPoint Presentation</vt:lpstr>
      <vt:lpstr>Active filtration zone slowly moves down through the filter</vt:lpstr>
      <vt:lpstr>Active Filtration zone</vt:lpstr>
      <vt:lpstr>Head loss in Filters is close to linear before breakthrough</vt:lpstr>
      <vt:lpstr>Head loss and fraction loaded are increasing linearly together</vt:lpstr>
      <vt:lpstr>What do we know?</vt:lpstr>
      <vt:lpstr>Interception occurs where streamlines converge</vt:lpstr>
      <vt:lpstr>StaRS Optimization</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Head loss in filters is close to linear before breakthrough</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5726</cp:revision>
  <cp:lastPrinted>2014-11-08T19:01:33Z</cp:lastPrinted>
  <dcterms:created xsi:type="dcterms:W3CDTF">2004-05-06T14:53:47Z</dcterms:created>
  <dcterms:modified xsi:type="dcterms:W3CDTF">2017-11-15T17:04:06Z</dcterms:modified>
</cp:coreProperties>
</file>